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86" r:id="rId4"/>
  </p:sldMasterIdLst>
  <p:notesMasterIdLst>
    <p:notesMasterId r:id="rId20"/>
  </p:notesMasterIdLst>
  <p:handoutMasterIdLst>
    <p:handoutMasterId r:id="rId21"/>
  </p:handoutMasterIdLst>
  <p:sldIdLst>
    <p:sldId id="256" r:id="rId5"/>
    <p:sldId id="257" r:id="rId6"/>
    <p:sldId id="287" r:id="rId7"/>
    <p:sldId id="288" r:id="rId8"/>
    <p:sldId id="290" r:id="rId9"/>
    <p:sldId id="289" r:id="rId10"/>
    <p:sldId id="292" r:id="rId11"/>
    <p:sldId id="291" r:id="rId12"/>
    <p:sldId id="293" r:id="rId13"/>
    <p:sldId id="294" r:id="rId14"/>
    <p:sldId id="281" r:id="rId15"/>
    <p:sldId id="295" r:id="rId16"/>
    <p:sldId id="296" r:id="rId17"/>
    <p:sldId id="283" r:id="rId18"/>
    <p:sldId id="270" r:id="rId19"/>
  </p:sldIdLst>
  <p:sldSz cx="12192000" cy="6858000"/>
  <p:notesSz cx="6858000" cy="9144000"/>
  <p:custDataLst>
    <p:tags r:id="rId2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eu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0FC"/>
    <a:srgbClr val="D5CAF9"/>
    <a:srgbClr val="C1B1F6"/>
    <a:srgbClr val="008000"/>
    <a:srgbClr val="6764DD"/>
    <a:srgbClr val="868FE3"/>
    <a:srgbClr val="2936B1"/>
    <a:srgbClr val="004C00"/>
    <a:srgbClr val="FF0000"/>
    <a:srgbClr val="A295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A111915-BE36-4E01-A7E5-04B1672EAD32}" styleName="Style léger 2 - Accentuation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73440" autoAdjust="0"/>
  </p:normalViewPr>
  <p:slideViewPr>
    <p:cSldViewPr snapToGrid="0">
      <p:cViewPr varScale="1">
        <p:scale>
          <a:sx n="117" d="100"/>
          <a:sy n="117" d="100"/>
        </p:scale>
        <p:origin x="1026" y="90"/>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99" d="100"/>
          <a:sy n="99" d="100"/>
        </p:scale>
        <p:origin x="28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gs" Target="tags/tag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395B66E5-15AA-4745-8A67-3CE257BEE3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dirty="0"/>
          </a:p>
        </p:txBody>
      </p:sp>
      <p:sp>
        <p:nvSpPr>
          <p:cNvPr id="4" name="Espace réservé du pied de page 3">
            <a:extLst>
              <a:ext uri="{FF2B5EF4-FFF2-40B4-BE49-F238E27FC236}">
                <a16:creationId xmlns:a16="http://schemas.microsoft.com/office/drawing/2014/main" id="{AC844A45-21B3-834A-A491-E4E4B9DC11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dirty="0"/>
          </a:p>
        </p:txBody>
      </p:sp>
      <p:sp>
        <p:nvSpPr>
          <p:cNvPr id="5" name="Espace réservé du numéro de diapositive 4">
            <a:extLst>
              <a:ext uri="{FF2B5EF4-FFF2-40B4-BE49-F238E27FC236}">
                <a16:creationId xmlns:a16="http://schemas.microsoft.com/office/drawing/2014/main" id="{AC039FDB-18A0-074D-8BA3-A4C3DE896A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E6D13E5-4CEC-3A4A-8E5D-AFCEE7512EEC}" type="slidenum">
              <a:rPr lang="fr-FR" smtClean="0"/>
              <a:t>‹N°›</a:t>
            </a:fld>
            <a:endParaRPr lang="fr-FR" dirty="0"/>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F6ECA55-825B-40C4-AA80-03964DC4EE0C}" type="datetime1">
              <a:rPr lang="fr-FR" noProof="0" smtClean="0"/>
              <a:t>05/02/2024</a:t>
            </a:fld>
            <a:endParaRPr lang="fr-FR" noProof="0"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89C7E07-3C67-C64C-8DA0-0404F6303970}" type="slidenum">
              <a:rPr lang="fr-FR" noProof="0" smtClean="0"/>
              <a:t>‹N°›</a:t>
            </a:fld>
            <a:endParaRPr lang="fr-FR" noProof="0"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cnil.fr/fr/rgpd-exemples-de-mentions-dinformation"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3F4DA-8C12-F809-C046-9922551A83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D852CF-7AA0-6A29-B5B8-295173E73F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9F1CC5-69E8-4C77-0153-926056B3D42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EDE7434-E40C-C388-194F-8A10277C61B2}"/>
              </a:ext>
            </a:extLst>
          </p:cNvPr>
          <p:cNvSpPr>
            <a:spLocks noGrp="1"/>
          </p:cNvSpPr>
          <p:nvPr>
            <p:ph type="sldNum" sz="quarter" idx="10"/>
          </p:nvPr>
        </p:nvSpPr>
        <p:spPr/>
        <p:txBody>
          <a:bodyPr/>
          <a:lstStyle/>
          <a:p>
            <a:fld id="{F7021451-1387-4CA6-816F-3879F97B5CBC}" type="slidenum">
              <a:rPr lang="en-US" smtClean="0"/>
              <a:t>10</a:t>
            </a:fld>
            <a:endParaRPr lang="en-US" dirty="0"/>
          </a:p>
        </p:txBody>
      </p:sp>
    </p:spTree>
    <p:extLst>
      <p:ext uri="{BB962C8B-B14F-4D97-AF65-F5344CB8AC3E}">
        <p14:creationId xmlns:p14="http://schemas.microsoft.com/office/powerpoint/2010/main" val="287280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fr-FR" b="1" dirty="0"/>
              <a:t>PC1 : Densité Énergétique et Graisses</a:t>
            </a:r>
            <a:endParaRPr lang="fr-FR" dirty="0"/>
          </a:p>
          <a:p>
            <a:pPr marL="742950" lvl="1" indent="-285750">
              <a:buFont typeface="Arial" panose="020B0604020202020204" pitchFamily="34" charset="0"/>
              <a:buChar char="•"/>
            </a:pPr>
            <a:r>
              <a:rPr lang="fr-FR" dirty="0"/>
              <a:t>Corrélation avec "nutrition-score-fr_100g", "energy_100g", "fat_100g", "saturated-fat_100g".</a:t>
            </a:r>
          </a:p>
          <a:p>
            <a:pPr>
              <a:buFont typeface="Arial" panose="020B0604020202020204" pitchFamily="34" charset="0"/>
              <a:buChar char="•"/>
            </a:pPr>
            <a:r>
              <a:rPr lang="fr-FR" b="1" dirty="0"/>
              <a:t>PC2 : Équilibre Nutritif</a:t>
            </a:r>
            <a:endParaRPr lang="fr-FR" dirty="0"/>
          </a:p>
          <a:p>
            <a:pPr marL="742950" lvl="1" indent="-285750">
              <a:buFont typeface="Arial" panose="020B0604020202020204" pitchFamily="34" charset="0"/>
              <a:buChar char="•"/>
            </a:pPr>
            <a:r>
              <a:rPr lang="fr-FR" dirty="0"/>
              <a:t>Négativement corrélé avec "carbohydrates_100g", "sugars_100g".</a:t>
            </a:r>
          </a:p>
          <a:p>
            <a:pPr marL="742950" lvl="1" indent="-285750">
              <a:buFont typeface="Arial" panose="020B0604020202020204" pitchFamily="34" charset="0"/>
              <a:buChar char="•"/>
            </a:pPr>
            <a:r>
              <a:rPr lang="fr-FR" dirty="0"/>
              <a:t>Positivement avec "proteins_100g", "salt_100g".</a:t>
            </a:r>
          </a:p>
          <a:p>
            <a:pPr>
              <a:buFont typeface="Arial" panose="020B0604020202020204" pitchFamily="34" charset="0"/>
              <a:buChar char="•"/>
            </a:pPr>
            <a:r>
              <a:rPr lang="fr-FR" b="1" dirty="0"/>
              <a:t>PC3 : Fibres vs Sucres</a:t>
            </a:r>
            <a:endParaRPr lang="fr-FR" dirty="0"/>
          </a:p>
          <a:p>
            <a:pPr marL="742950" lvl="1" indent="-285750">
              <a:buFont typeface="Arial" panose="020B0604020202020204" pitchFamily="34" charset="0"/>
              <a:buChar char="•"/>
            </a:pPr>
            <a:r>
              <a:rPr lang="fr-FR" dirty="0"/>
              <a:t>Positive avec "fibers_100g", "proteins_100g".</a:t>
            </a:r>
          </a:p>
          <a:p>
            <a:pPr marL="742950" lvl="1" indent="-285750">
              <a:buFont typeface="Arial" panose="020B0604020202020204" pitchFamily="34" charset="0"/>
              <a:buChar char="•"/>
            </a:pPr>
            <a:r>
              <a:rPr lang="fr-FR" dirty="0"/>
              <a:t>Négative avec "sugars_100g", "nutrition-score-fr_100g".</a:t>
            </a:r>
          </a:p>
          <a:p>
            <a:pPr>
              <a:buFont typeface="Arial" panose="020B0604020202020204" pitchFamily="34" charset="0"/>
              <a:buChar char="•"/>
            </a:pPr>
            <a:r>
              <a:rPr lang="fr-FR" b="1" dirty="0"/>
              <a:t>PC4 : Sel vs Graisses</a:t>
            </a:r>
            <a:endParaRPr lang="fr-FR" dirty="0"/>
          </a:p>
          <a:p>
            <a:pPr marL="742950" lvl="1" indent="-285750">
              <a:buFont typeface="Arial" panose="020B0604020202020204" pitchFamily="34" charset="0"/>
              <a:buChar char="•"/>
            </a:pPr>
            <a:r>
              <a:rPr lang="fr-FR" dirty="0"/>
              <a:t>Positive avec "salt_100g".</a:t>
            </a:r>
          </a:p>
          <a:p>
            <a:pPr marL="742950" lvl="1" indent="-285750">
              <a:buFont typeface="Arial" panose="020B0604020202020204" pitchFamily="34" charset="0"/>
              <a:buChar char="•"/>
            </a:pPr>
            <a:r>
              <a:rPr lang="fr-FR" dirty="0"/>
              <a:t>Négative avec "fat_100g", "saturated-fat_100g".</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dirty="0"/>
          </a:p>
        </p:txBody>
      </p:sp>
    </p:spTree>
    <p:extLst>
      <p:ext uri="{BB962C8B-B14F-4D97-AF65-F5344CB8AC3E}">
        <p14:creationId xmlns:p14="http://schemas.microsoft.com/office/powerpoint/2010/main" val="4277504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581C3-3244-D7C8-AEA6-3DA160FA6D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DA4010-0162-A9AD-E2DC-A8DD9FC0BD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C5625B-E151-8E07-7CB2-FDA14A288A2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B8E323C-B2F2-E0A9-6AF7-FE54D85BCC3A}"/>
              </a:ext>
            </a:extLst>
          </p:cNvPr>
          <p:cNvSpPr>
            <a:spLocks noGrp="1"/>
          </p:cNvSpPr>
          <p:nvPr>
            <p:ph type="sldNum" sz="quarter" idx="10"/>
          </p:nvPr>
        </p:nvSpPr>
        <p:spPr/>
        <p:txBody>
          <a:bodyPr/>
          <a:lstStyle/>
          <a:p>
            <a:fld id="{F7021451-1387-4CA6-816F-3879F97B5CBC}" type="slidenum">
              <a:rPr lang="en-US" smtClean="0"/>
              <a:t>12</a:t>
            </a:fld>
            <a:endParaRPr lang="en-US" dirty="0"/>
          </a:p>
        </p:txBody>
      </p:sp>
    </p:spTree>
    <p:extLst>
      <p:ext uri="{BB962C8B-B14F-4D97-AF65-F5344CB8AC3E}">
        <p14:creationId xmlns:p14="http://schemas.microsoft.com/office/powerpoint/2010/main" val="42458994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4F896D-71C5-EEC6-8C07-4E7CCA713D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E4FB7E-2C67-484B-4B3E-31F6D1C018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341941-3825-DF69-2182-AD38C8A770B1}"/>
              </a:ext>
            </a:extLst>
          </p:cNvPr>
          <p:cNvSpPr>
            <a:spLocks noGrp="1"/>
          </p:cNvSpPr>
          <p:nvPr>
            <p:ph type="body" idx="1"/>
          </p:nvPr>
        </p:nvSpPr>
        <p:spPr/>
        <p:txBody>
          <a:bodyPr/>
          <a:lstStyle/>
          <a:p>
            <a:pPr>
              <a:buFont typeface="Arial" panose="020B0604020202020204" pitchFamily="34" charset="0"/>
              <a:buChar char="•"/>
            </a:pPr>
            <a:r>
              <a:rPr lang="fr-FR" b="1" dirty="0">
                <a:solidFill>
                  <a:srgbClr val="2179C4"/>
                </a:solidFill>
                <a:effectLst/>
              </a:rPr>
              <a:t>Le principe de finalité </a:t>
            </a:r>
            <a:r>
              <a:rPr lang="fr-FR" dirty="0"/>
              <a:t>: le responsable d'un fichier ne peut enregistrer et utiliser des informations sur des personnes physiques que dans un but bien précis, légal et légitime ;</a:t>
            </a:r>
          </a:p>
          <a:p>
            <a:pPr>
              <a:buFont typeface="Arial" panose="020B0604020202020204" pitchFamily="34" charset="0"/>
              <a:buChar char="•"/>
            </a:pPr>
            <a:r>
              <a:rPr lang="fr-FR" b="1" dirty="0">
                <a:solidFill>
                  <a:srgbClr val="2179C4"/>
                </a:solidFill>
                <a:effectLst/>
              </a:rPr>
              <a:t>Le principe de proportionnalité et de pertinence </a:t>
            </a:r>
            <a:r>
              <a:rPr lang="fr-FR" dirty="0"/>
              <a:t>: les informations enregistrées doivent être pertinentes et strictement nécessaires au regard de la finalité du fichier ;</a:t>
            </a:r>
          </a:p>
          <a:p>
            <a:pPr>
              <a:buFont typeface="Arial" panose="020B0604020202020204" pitchFamily="34" charset="0"/>
              <a:buChar char="•"/>
            </a:pPr>
            <a:r>
              <a:rPr lang="fr-FR" b="1" dirty="0">
                <a:solidFill>
                  <a:srgbClr val="2179C4"/>
                </a:solidFill>
                <a:effectLst/>
              </a:rPr>
              <a:t>Le principe d'une durée de conservation limitée </a:t>
            </a:r>
            <a:r>
              <a:rPr lang="fr-FR" dirty="0"/>
              <a:t>: il n'est pas possible de conserver des informations sur des personnes physiques dans un fichier pour une durée indéfinie. Une durée de conservation précise doit être fixée, en fonction du type d'information enregistrée et de la finalité du fichier ;</a:t>
            </a:r>
          </a:p>
          <a:p>
            <a:pPr>
              <a:buFont typeface="Arial" panose="020B0604020202020204" pitchFamily="34" charset="0"/>
              <a:buChar char="•"/>
            </a:pPr>
            <a:r>
              <a:rPr lang="fr-FR" b="1" dirty="0">
                <a:solidFill>
                  <a:srgbClr val="2179C4"/>
                </a:solidFill>
                <a:effectLst/>
              </a:rPr>
              <a:t>Le principe de sécurité et de confidentialité </a:t>
            </a:r>
            <a:r>
              <a:rPr lang="fr-FR" dirty="0"/>
              <a:t>: le responsable du fichier doit garantir la sécurité des informations qu'il détient. Il doit en particulier veiller à ce que seules les personnes autorisées aient accès à ces informations ;</a:t>
            </a:r>
          </a:p>
          <a:p>
            <a:pPr>
              <a:buFont typeface="Arial" panose="020B0604020202020204" pitchFamily="34" charset="0"/>
              <a:buChar char="•"/>
            </a:pPr>
            <a:r>
              <a:rPr lang="fr-FR" b="1" dirty="0">
                <a:solidFill>
                  <a:srgbClr val="2179C4"/>
                </a:solidFill>
                <a:effectLst/>
                <a:hlinkClick r:id="rId3"/>
              </a:rPr>
              <a:t>Les droits des personnes</a:t>
            </a:r>
            <a:r>
              <a:rPr lang="fr-FR" b="1" dirty="0">
                <a:solidFill>
                  <a:srgbClr val="2179C4"/>
                </a:solidFill>
                <a:effectLst/>
              </a:rPr>
              <a:t>. </a:t>
            </a:r>
            <a:endParaRPr lang="fr-FR" dirty="0"/>
          </a:p>
          <a:p>
            <a:endParaRPr lang="en-US" dirty="0"/>
          </a:p>
        </p:txBody>
      </p:sp>
      <p:sp>
        <p:nvSpPr>
          <p:cNvPr id="4" name="Slide Number Placeholder 3">
            <a:extLst>
              <a:ext uri="{FF2B5EF4-FFF2-40B4-BE49-F238E27FC236}">
                <a16:creationId xmlns:a16="http://schemas.microsoft.com/office/drawing/2014/main" id="{B590DBB7-1CCA-8F0F-7F5E-FC2188655200}"/>
              </a:ext>
            </a:extLst>
          </p:cNvPr>
          <p:cNvSpPr>
            <a:spLocks noGrp="1"/>
          </p:cNvSpPr>
          <p:nvPr>
            <p:ph type="sldNum" sz="quarter" idx="10"/>
          </p:nvPr>
        </p:nvSpPr>
        <p:spPr/>
        <p:txBody>
          <a:bodyPr/>
          <a:lstStyle/>
          <a:p>
            <a:fld id="{F7021451-1387-4CA6-816F-3879F97B5CBC}" type="slidenum">
              <a:rPr lang="en-US" smtClean="0"/>
              <a:t>13</a:t>
            </a:fld>
            <a:endParaRPr lang="en-US" dirty="0"/>
          </a:p>
        </p:txBody>
      </p:sp>
    </p:spTree>
    <p:extLst>
      <p:ext uri="{BB962C8B-B14F-4D97-AF65-F5344CB8AC3E}">
        <p14:creationId xmlns:p14="http://schemas.microsoft.com/office/powerpoint/2010/main" val="426236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14</a:t>
            </a:fld>
            <a:endParaRPr lang="en-US" dirty="0"/>
          </a:p>
        </p:txBody>
      </p:sp>
    </p:spTree>
    <p:extLst>
      <p:ext uri="{BB962C8B-B14F-4D97-AF65-F5344CB8AC3E}">
        <p14:creationId xmlns:p14="http://schemas.microsoft.com/office/powerpoint/2010/main" val="1605023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2B963-B08C-DC5B-945D-68DF9E0F10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0CAF45-3704-B8EA-A1F2-D39D8F1189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648F02-97AA-B24C-F6F1-38FB04CE6F0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0D400B2-71E8-82C5-5B51-BB4FEFC838E0}"/>
              </a:ext>
            </a:extLst>
          </p:cNvPr>
          <p:cNvSpPr>
            <a:spLocks noGrp="1"/>
          </p:cNvSpPr>
          <p:nvPr>
            <p:ph type="sldNum" sz="quarter" idx="10"/>
          </p:nvPr>
        </p:nvSpPr>
        <p:spPr/>
        <p:txBody>
          <a:bodyPr/>
          <a:lstStyle/>
          <a:p>
            <a:fld id="{F7021451-1387-4CA6-816F-3879F97B5CBC}" type="slidenum">
              <a:rPr lang="en-US" smtClean="0"/>
              <a:t>3</a:t>
            </a:fld>
            <a:endParaRPr lang="en-US" dirty="0"/>
          </a:p>
        </p:txBody>
      </p:sp>
    </p:spTree>
    <p:extLst>
      <p:ext uri="{BB962C8B-B14F-4D97-AF65-F5344CB8AC3E}">
        <p14:creationId xmlns:p14="http://schemas.microsoft.com/office/powerpoint/2010/main" val="3040695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838C8-37CC-5947-0D4C-1E39B5936D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9026BD-02D6-5DA6-BF1D-B5C1758A9A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7B393D-169E-47FB-5D2C-98A9BCBE669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09AB3BC-EEE3-EAB1-EE98-B23CAF9E9516}"/>
              </a:ext>
            </a:extLst>
          </p:cNvPr>
          <p:cNvSpPr>
            <a:spLocks noGrp="1"/>
          </p:cNvSpPr>
          <p:nvPr>
            <p:ph type="sldNum" sz="quarter" idx="10"/>
          </p:nvPr>
        </p:nvSpPr>
        <p:spPr/>
        <p:txBody>
          <a:bodyPr/>
          <a:lstStyle/>
          <a:p>
            <a:fld id="{F7021451-1387-4CA6-816F-3879F97B5CBC}" type="slidenum">
              <a:rPr lang="en-US" smtClean="0"/>
              <a:t>4</a:t>
            </a:fld>
            <a:endParaRPr lang="en-US" dirty="0"/>
          </a:p>
        </p:txBody>
      </p:sp>
    </p:spTree>
    <p:extLst>
      <p:ext uri="{BB962C8B-B14F-4D97-AF65-F5344CB8AC3E}">
        <p14:creationId xmlns:p14="http://schemas.microsoft.com/office/powerpoint/2010/main" val="3274314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171B99-4CF3-03BA-4A02-5FFF010C33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B9EFAA-E00C-C1E9-229A-25409FD1DE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5980EF-BC59-88C8-CC1A-D811FF20CF1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7E2B1DE-0319-8ECE-1499-D2D8E7212EEE}"/>
              </a:ext>
            </a:extLst>
          </p:cNvPr>
          <p:cNvSpPr>
            <a:spLocks noGrp="1"/>
          </p:cNvSpPr>
          <p:nvPr>
            <p:ph type="sldNum" sz="quarter" idx="10"/>
          </p:nvPr>
        </p:nvSpPr>
        <p:spPr/>
        <p:txBody>
          <a:bodyPr/>
          <a:lstStyle/>
          <a:p>
            <a:fld id="{F7021451-1387-4CA6-816F-3879F97B5CBC}" type="slidenum">
              <a:rPr lang="en-US" smtClean="0"/>
              <a:t>5</a:t>
            </a:fld>
            <a:endParaRPr lang="en-US" dirty="0"/>
          </a:p>
        </p:txBody>
      </p:sp>
    </p:spTree>
    <p:extLst>
      <p:ext uri="{BB962C8B-B14F-4D97-AF65-F5344CB8AC3E}">
        <p14:creationId xmlns:p14="http://schemas.microsoft.com/office/powerpoint/2010/main" val="3165902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8A59E-A308-90F3-0F26-BBEB7ADD74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531DF2-FF0D-BCB3-10F6-F62EE97784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FDC011-6003-E58D-D72D-8D76DA96CB7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F9D801-E310-8725-62FB-DE3E0EE501A9}"/>
              </a:ext>
            </a:extLst>
          </p:cNvPr>
          <p:cNvSpPr>
            <a:spLocks noGrp="1"/>
          </p:cNvSpPr>
          <p:nvPr>
            <p:ph type="sldNum" sz="quarter" idx="10"/>
          </p:nvPr>
        </p:nvSpPr>
        <p:spPr/>
        <p:txBody>
          <a:bodyPr/>
          <a:lstStyle/>
          <a:p>
            <a:fld id="{F7021451-1387-4CA6-816F-3879F97B5CBC}" type="slidenum">
              <a:rPr lang="en-US" smtClean="0"/>
              <a:t>6</a:t>
            </a:fld>
            <a:endParaRPr lang="en-US" dirty="0"/>
          </a:p>
        </p:txBody>
      </p:sp>
    </p:spTree>
    <p:extLst>
      <p:ext uri="{BB962C8B-B14F-4D97-AF65-F5344CB8AC3E}">
        <p14:creationId xmlns:p14="http://schemas.microsoft.com/office/powerpoint/2010/main" val="3471350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01DA1-B459-27EC-066D-29FD195190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F738FF-9093-6A73-3F3E-56A77E94B4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134DCC-425E-1DDC-F865-909FDBDCDEC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B56948D-91DB-DD13-5795-F2C57C0D9DFB}"/>
              </a:ext>
            </a:extLst>
          </p:cNvPr>
          <p:cNvSpPr>
            <a:spLocks noGrp="1"/>
          </p:cNvSpPr>
          <p:nvPr>
            <p:ph type="sldNum" sz="quarter" idx="10"/>
          </p:nvPr>
        </p:nvSpPr>
        <p:spPr/>
        <p:txBody>
          <a:bodyPr/>
          <a:lstStyle/>
          <a:p>
            <a:fld id="{F7021451-1387-4CA6-816F-3879F97B5CBC}" type="slidenum">
              <a:rPr lang="en-US" smtClean="0"/>
              <a:t>7</a:t>
            </a:fld>
            <a:endParaRPr lang="en-US" dirty="0"/>
          </a:p>
        </p:txBody>
      </p:sp>
    </p:spTree>
    <p:extLst>
      <p:ext uri="{BB962C8B-B14F-4D97-AF65-F5344CB8AC3E}">
        <p14:creationId xmlns:p14="http://schemas.microsoft.com/office/powerpoint/2010/main" val="3341269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586C3-8989-3C07-236C-4DAF8EA6F9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1EFD72-B1DC-E3AC-3F6B-8E30EF8056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43FEBA-E4FF-77F0-6D76-EE726826CEB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4D80CAF-5BC7-1870-06C6-1B8514513ECA}"/>
              </a:ext>
            </a:extLst>
          </p:cNvPr>
          <p:cNvSpPr>
            <a:spLocks noGrp="1"/>
          </p:cNvSpPr>
          <p:nvPr>
            <p:ph type="sldNum" sz="quarter" idx="10"/>
          </p:nvPr>
        </p:nvSpPr>
        <p:spPr/>
        <p:txBody>
          <a:bodyPr/>
          <a:lstStyle/>
          <a:p>
            <a:fld id="{F7021451-1387-4CA6-816F-3879F97B5CBC}" type="slidenum">
              <a:rPr lang="en-US" smtClean="0"/>
              <a:t>8</a:t>
            </a:fld>
            <a:endParaRPr lang="en-US" dirty="0"/>
          </a:p>
        </p:txBody>
      </p:sp>
    </p:spTree>
    <p:extLst>
      <p:ext uri="{BB962C8B-B14F-4D97-AF65-F5344CB8AC3E}">
        <p14:creationId xmlns:p14="http://schemas.microsoft.com/office/powerpoint/2010/main" val="104960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099EA-0241-24E1-458A-30C530357D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8D8988-CDCB-5974-65D5-9C8C980A96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C88D82-0E04-0CC6-4F99-A0EA360F8B7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850F2B1-FCD2-55B8-3DF4-22DEADDBB8A7}"/>
              </a:ext>
            </a:extLst>
          </p:cNvPr>
          <p:cNvSpPr>
            <a:spLocks noGrp="1"/>
          </p:cNvSpPr>
          <p:nvPr>
            <p:ph type="sldNum" sz="quarter" idx="10"/>
          </p:nvPr>
        </p:nvSpPr>
        <p:spPr/>
        <p:txBody>
          <a:bodyPr/>
          <a:lstStyle/>
          <a:p>
            <a:fld id="{F7021451-1387-4CA6-816F-3879F97B5CBC}" type="slidenum">
              <a:rPr lang="en-US" smtClean="0"/>
              <a:t>9</a:t>
            </a:fld>
            <a:endParaRPr lang="en-US" dirty="0"/>
          </a:p>
        </p:txBody>
      </p:sp>
    </p:spTree>
    <p:extLst>
      <p:ext uri="{BB962C8B-B14F-4D97-AF65-F5344CB8AC3E}">
        <p14:creationId xmlns:p14="http://schemas.microsoft.com/office/powerpoint/2010/main" val="776349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fr-FR"/>
              <a:t>Modifiez le style du titre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0481381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smtClean="0"/>
              <a:pPr/>
              <a:t>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79643405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smtClean="0"/>
              <a:pPr/>
              <a:t>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35766409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smtClean="0"/>
              <a:pPr/>
              <a:t>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94893881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smtClean="0"/>
              <a:pPr/>
              <a:t>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4956951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smtClean="0"/>
              <a:pPr/>
              <a:t>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50632115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92689329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79037231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7306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32716958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smtClean="0"/>
              <a:pPr/>
              <a:t>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69846221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974877760"/>
      </p:ext>
    </p:extLst>
  </p:cSld>
  <p:clrMapOvr>
    <a:masterClrMapping/>
  </p:clrMapOvr>
  <p:hf sldNum="0" hdr="0" ft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632157086"/>
      </p:ext>
    </p:extLst>
  </p:cSld>
  <p:clrMapOvr>
    <a:masterClrMapping/>
  </p:clrMapOvr>
  <p:hf sldNum="0" hdr="0" ftr="0" dt="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39395784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1827143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fr-FR"/>
              <a:t>Modifiez le style du titre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smtClean="0"/>
              <a:pPr/>
              <a:t>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4239382805"/>
      </p:ext>
    </p:extLst>
  </p:cSld>
  <p:clrMapOvr>
    <a:masterClrMapping/>
  </p:clrMapOvr>
  <p:hf sldNum="0" hdr="0" ft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dirty="0"/>
              <a:t>Cliquez sur l'icône pour ajouter une image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smtClean="0"/>
              <a:pPr/>
              <a:t>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92757163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2/5/2024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331612086"/>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 id="2147483998" r:id="rId12"/>
    <p:sldLayoutId id="2147483999" r:id="rId13"/>
    <p:sldLayoutId id="2147484000" r:id="rId14"/>
    <p:sldLayoutId id="2147484001" r:id="rId15"/>
    <p:sldLayoutId id="2147484002" r:id="rId16"/>
    <p:sldLayoutId id="2147484003" r:id="rId17"/>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7.xml"/><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7.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7.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7.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13584" y="6499811"/>
            <a:ext cx="961784" cy="47613"/>
          </a:xfrm>
          <a:prstGeom prst="rect">
            <a:avLst/>
          </a:prstGeom>
        </p:spPr>
      </p:pic>
      <p:sp>
        <p:nvSpPr>
          <p:cNvPr id="3" name="Object 2"/>
          <p:cNvSpPr/>
          <p:nvPr/>
        </p:nvSpPr>
        <p:spPr>
          <a:xfrm>
            <a:off x="946072" y="4124484"/>
            <a:ext cx="10296808" cy="259194"/>
          </a:xfrm>
          <a:prstGeom prst="rect">
            <a:avLst/>
          </a:prstGeom>
          <a:noFill/>
        </p:spPr>
        <p:txBody>
          <a:bodyPr wrap="square" lIns="0" tIns="0" rIns="0" bIns="0" rtlCol="0" anchor="t"/>
          <a:lstStyle/>
          <a:p>
            <a:pPr algn="ctr">
              <a:lnSpc>
                <a:spcPts val="2042"/>
              </a:lnSpc>
              <a:buNone/>
            </a:pPr>
            <a:r>
              <a:rPr lang="en-US" sz="1725" dirty="0">
                <a:solidFill>
                  <a:srgbClr val="444444">
                    <a:alpha val="80000"/>
                  </a:srgbClr>
                </a:solidFill>
                <a:latin typeface="Trocchi" pitchFamily="34" charset="0"/>
                <a:ea typeface="Trocchi" pitchFamily="34" charset="-122"/>
                <a:cs typeface="Trocchi" pitchFamily="34" charset="-120"/>
              </a:rPr>
              <a:t>FORMATION DATA SCIENTIST : PROJET 3</a:t>
            </a:r>
            <a:endParaRPr lang="en-US" dirty="0"/>
          </a:p>
        </p:txBody>
      </p:sp>
      <p:sp>
        <p:nvSpPr>
          <p:cNvPr id="4" name="Object 3"/>
          <p:cNvSpPr/>
          <p:nvPr/>
        </p:nvSpPr>
        <p:spPr>
          <a:xfrm>
            <a:off x="946072" y="4383678"/>
            <a:ext cx="10296808" cy="2029211"/>
          </a:xfrm>
          <a:prstGeom prst="rect">
            <a:avLst/>
          </a:prstGeom>
          <a:noFill/>
        </p:spPr>
        <p:txBody>
          <a:bodyPr wrap="square" lIns="0" tIns="0" rIns="0" bIns="0" rtlCol="0" anchor="t"/>
          <a:lstStyle/>
          <a:p>
            <a:pPr algn="ctr">
              <a:lnSpc>
                <a:spcPts val="7992"/>
              </a:lnSpc>
              <a:spcBef>
                <a:spcPts val="1145"/>
              </a:spcBef>
              <a:buNone/>
            </a:pPr>
            <a:r>
              <a:rPr lang="fr-FR" sz="5400" dirty="0">
                <a:solidFill>
                  <a:srgbClr val="444444"/>
                </a:solidFill>
                <a:latin typeface="Trocchi" pitchFamily="34" charset="0"/>
                <a:ea typeface="Trocchi" pitchFamily="34" charset="-122"/>
                <a:cs typeface="Trocchi" pitchFamily="34" charset="-120"/>
              </a:rPr>
              <a:t>Préparez des données pour un organisme de santé publique</a:t>
            </a:r>
            <a:endParaRPr lang="en-US" sz="1200" dirty="0"/>
          </a:p>
        </p:txBody>
      </p:sp>
      <p:pic>
        <p:nvPicPr>
          <p:cNvPr id="7" name="Object 4" descr="preencoded.png">
            <a:extLst>
              <a:ext uri="{FF2B5EF4-FFF2-40B4-BE49-F238E27FC236}">
                <a16:creationId xmlns:a16="http://schemas.microsoft.com/office/drawing/2014/main" id="{5BCCE235-C55F-35E2-ED47-3D78E01174DF}"/>
              </a:ext>
            </a:extLst>
          </p:cNvPr>
          <p:cNvPicPr>
            <a:picLocks noChangeAspect="1"/>
          </p:cNvPicPr>
          <p:nvPr/>
        </p:nvPicPr>
        <p:blipFill>
          <a:blip r:embed="rId5"/>
          <a:srcRect t="24321" b="24321"/>
          <a:stretch/>
        </p:blipFill>
        <p:spPr>
          <a:xfrm>
            <a:off x="3048" y="0"/>
            <a:ext cx="12188952" cy="3599550"/>
          </a:xfrm>
          <a:prstGeom prst="rect">
            <a:avLst/>
          </a:prstGeom>
        </p:spPr>
      </p:pic>
      <p:pic>
        <p:nvPicPr>
          <p:cNvPr id="6" name="Object 5" descr="preencoded.png"/>
          <p:cNvPicPr>
            <a:picLocks noChangeAspect="1"/>
          </p:cNvPicPr>
          <p:nvPr/>
        </p:nvPicPr>
        <p:blipFill>
          <a:blip r:embed="rId6"/>
          <a:srcRect/>
          <a:stretch/>
        </p:blipFill>
        <p:spPr>
          <a:xfrm>
            <a:off x="327102" y="223114"/>
            <a:ext cx="1237940" cy="1237940"/>
          </a:xfrm>
          <a:prstGeom prst="rect">
            <a:avLst/>
          </a:prstGeom>
        </p:spPr>
      </p:pic>
      <p:pic>
        <p:nvPicPr>
          <p:cNvPr id="8" name="Image 7">
            <a:extLst>
              <a:ext uri="{FF2B5EF4-FFF2-40B4-BE49-F238E27FC236}">
                <a16:creationId xmlns:a16="http://schemas.microsoft.com/office/drawing/2014/main" id="{1B19ADF9-864C-7FBF-9E5D-171666802296}"/>
              </a:ext>
            </a:extLst>
          </p:cNvPr>
          <p:cNvPicPr>
            <a:picLocks noChangeAspect="1"/>
          </p:cNvPicPr>
          <p:nvPr/>
        </p:nvPicPr>
        <p:blipFill>
          <a:blip r:embed="rId7"/>
          <a:stretch>
            <a:fillRect/>
          </a:stretch>
        </p:blipFill>
        <p:spPr>
          <a:xfrm>
            <a:off x="416306" y="1713540"/>
            <a:ext cx="1059531" cy="165732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BD20F-A0E8-830A-44A1-30B1C4DB4C80}"/>
            </a:ext>
          </a:extLst>
        </p:cNvPr>
        <p:cNvGrpSpPr/>
        <p:nvPr/>
      </p:nvGrpSpPr>
      <p:grpSpPr>
        <a:xfrm>
          <a:off x="0" y="0"/>
          <a:ext cx="0" cy="0"/>
          <a:chOff x="0" y="0"/>
          <a:chExt cx="0" cy="0"/>
        </a:xfrm>
      </p:grpSpPr>
      <p:sp>
        <p:nvSpPr>
          <p:cNvPr id="2" name="Object 1">
            <a:extLst>
              <a:ext uri="{FF2B5EF4-FFF2-40B4-BE49-F238E27FC236}">
                <a16:creationId xmlns:a16="http://schemas.microsoft.com/office/drawing/2014/main" id="{6DD3B1FB-623E-0232-8362-13F73FCBC92B}"/>
              </a:ext>
            </a:extLst>
          </p:cNvPr>
          <p:cNvSpPr/>
          <p:nvPr/>
        </p:nvSpPr>
        <p:spPr>
          <a:xfrm>
            <a:off x="0" y="274715"/>
            <a:ext cx="8943294" cy="563620"/>
          </a:xfrm>
          <a:prstGeom prst="rect">
            <a:avLst/>
          </a:prstGeom>
          <a:noFill/>
        </p:spPr>
        <p:txBody>
          <a:bodyPr wrap="square" lIns="0" tIns="0" rIns="0" bIns="0" rtlCol="0" anchor="t"/>
          <a:lstStyle/>
          <a:p>
            <a:pPr algn="ctr">
              <a:lnSpc>
                <a:spcPts val="4440"/>
              </a:lnSpc>
            </a:pPr>
            <a:r>
              <a:rPr lang="en-US" sz="3200" dirty="0">
                <a:solidFill>
                  <a:schemeClr val="accent1"/>
                </a:solidFill>
                <a:latin typeface="+mj-lt"/>
                <a:ea typeface="Calibri" panose="020F0502020204030204" pitchFamily="34" charset="0"/>
                <a:cs typeface="Calibri" panose="020F0502020204030204" pitchFamily="34" charset="0"/>
              </a:rPr>
              <a:t>5. </a:t>
            </a:r>
            <a:r>
              <a:rPr lang="en-US" sz="3200" dirty="0" err="1">
                <a:solidFill>
                  <a:schemeClr val="accent1"/>
                </a:solidFill>
                <a:latin typeface="+mj-lt"/>
                <a:ea typeface="Calibri" panose="020F0502020204030204" pitchFamily="34" charset="0"/>
                <a:cs typeface="Calibri" panose="020F0502020204030204" pitchFamily="34" charset="0"/>
              </a:rPr>
              <a:t>Analyse</a:t>
            </a:r>
            <a:r>
              <a:rPr lang="en-US" sz="3200" dirty="0">
                <a:solidFill>
                  <a:schemeClr val="accent1"/>
                </a:solidFill>
                <a:latin typeface="+mj-lt"/>
                <a:ea typeface="Calibri" panose="020F0502020204030204" pitchFamily="34" charset="0"/>
                <a:cs typeface="Calibri" panose="020F0502020204030204" pitchFamily="34" charset="0"/>
              </a:rPr>
              <a:t> </a:t>
            </a:r>
            <a:r>
              <a:rPr lang="en-US" sz="3200" dirty="0" err="1">
                <a:solidFill>
                  <a:schemeClr val="accent1"/>
                </a:solidFill>
                <a:latin typeface="+mj-lt"/>
                <a:ea typeface="Calibri" panose="020F0502020204030204" pitchFamily="34" charset="0"/>
                <a:cs typeface="Calibri" panose="020F0502020204030204" pitchFamily="34" charset="0"/>
              </a:rPr>
              <a:t>Multivariée</a:t>
            </a:r>
            <a:endParaRPr lang="en-US" sz="3200" dirty="0">
              <a:solidFill>
                <a:schemeClr val="accent1"/>
              </a:solidFill>
              <a:latin typeface="+mj-lt"/>
              <a:ea typeface="Calibri" panose="020F0502020204030204" pitchFamily="34" charset="0"/>
              <a:cs typeface="Calibri" panose="020F0502020204030204" pitchFamily="34" charset="0"/>
            </a:endParaRPr>
          </a:p>
          <a:p>
            <a:pPr algn="ctr">
              <a:lnSpc>
                <a:spcPts val="4440"/>
              </a:lnSpc>
            </a:pPr>
            <a:endParaRPr lang="fr-FR" sz="3200" dirty="0">
              <a:solidFill>
                <a:schemeClr val="accent1"/>
              </a:solidFill>
              <a:latin typeface="+mj-lt"/>
              <a:ea typeface="Calibri" panose="020F0502020204030204" pitchFamily="34" charset="0"/>
              <a:cs typeface="Calibri" panose="020F0502020204030204" pitchFamily="34" charset="0"/>
            </a:endParaRPr>
          </a:p>
        </p:txBody>
      </p:sp>
      <p:sp>
        <p:nvSpPr>
          <p:cNvPr id="4" name="Espace réservé du numéro de diapositive 1">
            <a:extLst>
              <a:ext uri="{FF2B5EF4-FFF2-40B4-BE49-F238E27FC236}">
                <a16:creationId xmlns:a16="http://schemas.microsoft.com/office/drawing/2014/main" id="{E8F67626-25BB-6DDD-A42D-5B933E6CDA55}"/>
              </a:ext>
            </a:extLst>
          </p:cNvPr>
          <p:cNvSpPr txBox="1">
            <a:spLocks/>
          </p:cNvSpPr>
          <p:nvPr/>
        </p:nvSpPr>
        <p:spPr>
          <a:xfrm>
            <a:off x="0" y="6492875"/>
            <a:ext cx="683339"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10</a:t>
            </a:fld>
            <a:endParaRPr lang="en-US" dirty="0"/>
          </a:p>
        </p:txBody>
      </p:sp>
      <p:sp>
        <p:nvSpPr>
          <p:cNvPr id="20" name="Object 11">
            <a:extLst>
              <a:ext uri="{FF2B5EF4-FFF2-40B4-BE49-F238E27FC236}">
                <a16:creationId xmlns:a16="http://schemas.microsoft.com/office/drawing/2014/main" id="{C3963BA4-BC8B-024C-3676-8F8338374B23}"/>
              </a:ext>
            </a:extLst>
          </p:cNvPr>
          <p:cNvSpPr/>
          <p:nvPr/>
        </p:nvSpPr>
        <p:spPr>
          <a:xfrm>
            <a:off x="237344" y="2618303"/>
            <a:ext cx="7493389" cy="928890"/>
          </a:xfrm>
          <a:prstGeom prst="rect">
            <a:avLst/>
          </a:prstGeom>
          <a:noFill/>
        </p:spPr>
        <p:txBody>
          <a:bodyPr wrap="square" lIns="0" tIns="0" rIns="0" bIns="0" rtlCol="0" anchor="t"/>
          <a:lstStyle/>
          <a:p>
            <a:pPr marL="242900" indent="-242900" algn="l">
              <a:lnSpc>
                <a:spcPts val="3196"/>
              </a:lnSpc>
              <a:buClr>
                <a:schemeClr val="accent1"/>
              </a:buClr>
              <a:buSzPct val="100000"/>
              <a:buChar char="•"/>
            </a:pPr>
            <a:endParaRPr lang="fr-FR" sz="27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endParaRPr>
          </a:p>
        </p:txBody>
      </p:sp>
      <p:sp>
        <p:nvSpPr>
          <p:cNvPr id="3" name="Object 11">
            <a:extLst>
              <a:ext uri="{FF2B5EF4-FFF2-40B4-BE49-F238E27FC236}">
                <a16:creationId xmlns:a16="http://schemas.microsoft.com/office/drawing/2014/main" id="{9D9B6D7A-5C7F-4443-16E0-C2AF398D742A}"/>
              </a:ext>
            </a:extLst>
          </p:cNvPr>
          <p:cNvSpPr/>
          <p:nvPr/>
        </p:nvSpPr>
        <p:spPr>
          <a:xfrm>
            <a:off x="341671" y="838335"/>
            <a:ext cx="7389062" cy="4184041"/>
          </a:xfrm>
          <a:prstGeom prst="rect">
            <a:avLst/>
          </a:prstGeom>
          <a:noFill/>
        </p:spPr>
        <p:txBody>
          <a:bodyPr wrap="square" lIns="0" tIns="0" rIns="0" bIns="0" numCol="1" spcCol="360000" rtlCol="0" anchor="t"/>
          <a:lstStyle/>
          <a:p>
            <a:pPr algn="l">
              <a:buClr>
                <a:schemeClr val="accent1"/>
              </a:buClr>
              <a:buSzPct val="100000"/>
            </a:pPr>
            <a:endPar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endParaRPr>
          </a:p>
          <a:p>
            <a:pPr>
              <a:spcAft>
                <a:spcPts val="1200"/>
              </a:spcAft>
              <a:buClr>
                <a:schemeClr val="accent1"/>
              </a:buClr>
              <a:buSzPct val="100000"/>
              <a:buChar char="•"/>
            </a:pP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 </a:t>
            </a:r>
            <a:r>
              <a:rPr lang="fr-FR" sz="2000" dirty="0">
                <a:solidFill>
                  <a:srgbClr val="444444"/>
                </a:solidFill>
                <a:latin typeface="Calibri" panose="020F0502020204030204" pitchFamily="34" charset="0"/>
                <a:ea typeface="Calibri" panose="020F0502020204030204" pitchFamily="34" charset="0"/>
                <a:cs typeface="Calibri" panose="020F0502020204030204" pitchFamily="34" charset="0"/>
              </a:rPr>
              <a:t>ANOVA</a:t>
            </a:r>
            <a:br>
              <a:rPr lang="fr-FR" sz="2000" dirty="0">
                <a:solidFill>
                  <a:srgbClr val="444444"/>
                </a:solidFill>
                <a:latin typeface="Calibri" panose="020F0502020204030204" pitchFamily="34" charset="0"/>
                <a:ea typeface="Calibri" panose="020F0502020204030204" pitchFamily="34" charset="0"/>
                <a:cs typeface="Calibri" panose="020F0502020204030204" pitchFamily="34" charset="0"/>
              </a:rPr>
            </a:b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Aliments Solides</a:t>
            </a:r>
          </a:p>
          <a:p>
            <a:pPr lvl="1">
              <a:spcAft>
                <a:spcPts val="1200"/>
              </a:spcAft>
              <a:buClr>
                <a:schemeClr val="accent1"/>
              </a:buClr>
              <a:buSzPct val="100000"/>
              <a:buChar char="•"/>
            </a:pP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  Signification Statistique :</a:t>
            </a:r>
            <a:b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b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   - P-valeurs &lt; 0.05 pour la plupart des variables nutritionnelles.</a:t>
            </a:r>
            <a:b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b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   - Forte indication que les grades nutritionnels ne sont pas attribués au hasard.</a:t>
            </a:r>
          </a:p>
          <a:p>
            <a:pPr lvl="1">
              <a:spcAft>
                <a:spcPts val="1200"/>
              </a:spcAft>
              <a:buClr>
                <a:schemeClr val="accent1"/>
              </a:buClr>
              <a:buSzPct val="100000"/>
              <a:buChar char="•"/>
            </a:pP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 Interprétation Globale :</a:t>
            </a:r>
            <a:b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b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  - Forte Association : "</a:t>
            </a:r>
            <a:r>
              <a:rPr lang="fr-FR" sz="1400" dirty="0" err="1">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nutrition_grade_fr</a:t>
            </a: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 corrèle étroitement avec les profils nutritionnels. </a:t>
            </a:r>
            <a:b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b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  - Exceptions Notables :  </a:t>
            </a:r>
            <a:b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b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	# Protéines, fibres, sel : pas toujours différenciateurs significatifs.</a:t>
            </a:r>
            <a:b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b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	# Suggère une influence de facteurs nutritionnels plus complexes sur les grades.</a:t>
            </a:r>
          </a:p>
          <a:p>
            <a:pPr lvl="1">
              <a:spcAft>
                <a:spcPts val="1200"/>
              </a:spcAft>
              <a:buClr>
                <a:schemeClr val="accent1"/>
              </a:buClr>
              <a:buSzPct val="100000"/>
              <a:buChar char="•"/>
            </a:pPr>
            <a:endPar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endParaRPr>
          </a:p>
          <a:p>
            <a:pPr>
              <a:spcAft>
                <a:spcPts val="1200"/>
              </a:spcAft>
              <a:buClr>
                <a:schemeClr val="accent1"/>
              </a:buClr>
              <a:buSzPct val="100000"/>
            </a:pP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Boissons</a:t>
            </a:r>
          </a:p>
          <a:p>
            <a:pPr lvl="1">
              <a:spcAft>
                <a:spcPts val="1200"/>
              </a:spcAft>
              <a:buClr>
                <a:schemeClr val="accent1"/>
              </a:buClr>
              <a:buSzPct val="100000"/>
              <a:buChar char="•"/>
            </a:pP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 Modèle Distinct:</a:t>
            </a:r>
            <a:b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b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   - Moins de variations significatives entre grades, spécialement entre a et b.</a:t>
            </a:r>
          </a:p>
        </p:txBody>
      </p:sp>
      <p:pic>
        <p:nvPicPr>
          <p:cNvPr id="6" name="Image 5">
            <a:extLst>
              <a:ext uri="{FF2B5EF4-FFF2-40B4-BE49-F238E27FC236}">
                <a16:creationId xmlns:a16="http://schemas.microsoft.com/office/drawing/2014/main" id="{E98F633A-2AA3-D24E-388E-3B1AE26B7067}"/>
              </a:ext>
            </a:extLst>
          </p:cNvPr>
          <p:cNvPicPr>
            <a:picLocks noChangeAspect="1"/>
          </p:cNvPicPr>
          <p:nvPr/>
        </p:nvPicPr>
        <p:blipFill>
          <a:blip r:embed="rId3"/>
          <a:stretch>
            <a:fillRect/>
          </a:stretch>
        </p:blipFill>
        <p:spPr>
          <a:xfrm>
            <a:off x="8943295" y="192877"/>
            <a:ext cx="2746671" cy="1979219"/>
          </a:xfrm>
          <a:prstGeom prst="rect">
            <a:avLst/>
          </a:prstGeom>
        </p:spPr>
      </p:pic>
      <p:pic>
        <p:nvPicPr>
          <p:cNvPr id="9" name="Image 8">
            <a:extLst>
              <a:ext uri="{FF2B5EF4-FFF2-40B4-BE49-F238E27FC236}">
                <a16:creationId xmlns:a16="http://schemas.microsoft.com/office/drawing/2014/main" id="{ED807DC1-7064-12AD-2246-F6A58E962474}"/>
              </a:ext>
            </a:extLst>
          </p:cNvPr>
          <p:cNvPicPr>
            <a:picLocks noChangeAspect="1"/>
          </p:cNvPicPr>
          <p:nvPr/>
        </p:nvPicPr>
        <p:blipFill>
          <a:blip r:embed="rId4"/>
          <a:stretch>
            <a:fillRect/>
          </a:stretch>
        </p:blipFill>
        <p:spPr>
          <a:xfrm>
            <a:off x="8943294" y="2172096"/>
            <a:ext cx="2746671" cy="2049104"/>
          </a:xfrm>
          <a:prstGeom prst="rect">
            <a:avLst/>
          </a:prstGeom>
        </p:spPr>
      </p:pic>
      <p:pic>
        <p:nvPicPr>
          <p:cNvPr id="12" name="Image 11">
            <a:extLst>
              <a:ext uri="{FF2B5EF4-FFF2-40B4-BE49-F238E27FC236}">
                <a16:creationId xmlns:a16="http://schemas.microsoft.com/office/drawing/2014/main" id="{89C18B8B-FF06-5946-D0C3-4ED6BCB7C712}"/>
              </a:ext>
            </a:extLst>
          </p:cNvPr>
          <p:cNvPicPr>
            <a:picLocks noChangeAspect="1"/>
          </p:cNvPicPr>
          <p:nvPr/>
        </p:nvPicPr>
        <p:blipFill>
          <a:blip r:embed="rId5"/>
          <a:stretch>
            <a:fillRect/>
          </a:stretch>
        </p:blipFill>
        <p:spPr>
          <a:xfrm>
            <a:off x="9027866" y="4423229"/>
            <a:ext cx="2662099" cy="2189337"/>
          </a:xfrm>
          <a:prstGeom prst="rect">
            <a:avLst/>
          </a:prstGeom>
        </p:spPr>
      </p:pic>
    </p:spTree>
    <p:extLst>
      <p:ext uri="{BB962C8B-B14F-4D97-AF65-F5344CB8AC3E}">
        <p14:creationId xmlns:p14="http://schemas.microsoft.com/office/powerpoint/2010/main" val="2772716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7" name="Group 22">
            <a:extLst>
              <a:ext uri="{FF2B5EF4-FFF2-40B4-BE49-F238E27FC236}">
                <a16:creationId xmlns:a16="http://schemas.microsoft.com/office/drawing/2014/main" id="{7A533011-3316-4DFD-B545-CAAF85A5DD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id="{76F765C2-CFA0-43E2-B4AA-9B1A7E50FC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697EBBA5-9C98-41C0-8D3E-B8BF8BD8EF4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8" name="Rectangle 23">
              <a:extLst>
                <a:ext uri="{FF2B5EF4-FFF2-40B4-BE49-F238E27FC236}">
                  <a16:creationId xmlns:a16="http://schemas.microsoft.com/office/drawing/2014/main" id="{8C771D4E-1F4E-45D3-BA61-0D47390C2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39" name="Rectangle 25">
              <a:extLst>
                <a:ext uri="{FF2B5EF4-FFF2-40B4-BE49-F238E27FC236}">
                  <a16:creationId xmlns:a16="http://schemas.microsoft.com/office/drawing/2014/main" id="{4E870B5F-9A8A-41E5-B3BA-69025EC205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40" name="Isosceles Triangle 27">
              <a:extLst>
                <a:ext uri="{FF2B5EF4-FFF2-40B4-BE49-F238E27FC236}">
                  <a16:creationId xmlns:a16="http://schemas.microsoft.com/office/drawing/2014/main" id="{BE85410D-4D65-4C22-8938-1DFF919FB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41" name="Rectangle 27">
              <a:extLst>
                <a:ext uri="{FF2B5EF4-FFF2-40B4-BE49-F238E27FC236}">
                  <a16:creationId xmlns:a16="http://schemas.microsoft.com/office/drawing/2014/main" id="{9EED07E7-1F26-484A-9FA1-E822B46AE2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42" name="Rectangle 28">
              <a:extLst>
                <a:ext uri="{FF2B5EF4-FFF2-40B4-BE49-F238E27FC236}">
                  <a16:creationId xmlns:a16="http://schemas.microsoft.com/office/drawing/2014/main" id="{0570AEF5-6B4E-4F8D-BF1F-BC5C654521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43" name="Rectangle 29">
              <a:extLst>
                <a:ext uri="{FF2B5EF4-FFF2-40B4-BE49-F238E27FC236}">
                  <a16:creationId xmlns:a16="http://schemas.microsoft.com/office/drawing/2014/main" id="{E5C1811B-FFBE-435C-820F-DADEC25D46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44" name="Isosceles Triangle 31">
              <a:extLst>
                <a:ext uri="{FF2B5EF4-FFF2-40B4-BE49-F238E27FC236}">
                  <a16:creationId xmlns:a16="http://schemas.microsoft.com/office/drawing/2014/main" id="{197FDC73-3DBB-44D0-8EE8-41F35CABBD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45" name="Isosceles Triangle 32">
              <a:extLst>
                <a:ext uri="{FF2B5EF4-FFF2-40B4-BE49-F238E27FC236}">
                  <a16:creationId xmlns:a16="http://schemas.microsoft.com/office/drawing/2014/main" id="{BB5DE8BB-A829-45DC-AA9E-1138CFB10E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grpSp>
      <p:sp>
        <p:nvSpPr>
          <p:cNvPr id="2" name="Object 1"/>
          <p:cNvSpPr/>
          <p:nvPr/>
        </p:nvSpPr>
        <p:spPr>
          <a:xfrm>
            <a:off x="359688" y="1178305"/>
            <a:ext cx="4963426" cy="563620"/>
          </a:xfrm>
          <a:prstGeom prst="rect">
            <a:avLst/>
          </a:prstGeom>
        </p:spPr>
        <p:txBody>
          <a:bodyPr vert="horz" lIns="91440" tIns="45720" rIns="91440" bIns="45720" rtlCol="0" anchor="t">
            <a:normAutofit/>
          </a:bodyPr>
          <a:lstStyle/>
          <a:p>
            <a:pPr>
              <a:spcBef>
                <a:spcPct val="0"/>
              </a:spcBef>
              <a:spcAft>
                <a:spcPts val="600"/>
              </a:spcAft>
            </a:pPr>
            <a:r>
              <a:rPr lang="fr-FR" sz="2000" dirty="0">
                <a:solidFill>
                  <a:srgbClr val="444444"/>
                </a:solidFill>
                <a:latin typeface="Calibri" panose="020F0502020204030204" pitchFamily="34" charset="0"/>
                <a:ea typeface="Calibri" panose="020F0502020204030204" pitchFamily="34" charset="0"/>
                <a:cs typeface="Calibri" panose="020F0502020204030204" pitchFamily="34" charset="0"/>
              </a:rPr>
              <a:t>Analyse en Composantes Principales (ACP)</a:t>
            </a:r>
            <a:endParaRPr lang="en-US" sz="2000" dirty="0">
              <a:solidFill>
                <a:srgbClr val="444444"/>
              </a:solidFill>
              <a:latin typeface="Calibri" panose="020F0502020204030204" pitchFamily="34" charset="0"/>
              <a:ea typeface="Calibri" panose="020F0502020204030204" pitchFamily="34" charset="0"/>
              <a:cs typeface="Calibri" panose="020F0502020204030204" pitchFamily="34" charset="0"/>
            </a:endParaRPr>
          </a:p>
        </p:txBody>
      </p:sp>
      <p:sp>
        <p:nvSpPr>
          <p:cNvPr id="12" name="Object 11"/>
          <p:cNvSpPr/>
          <p:nvPr/>
        </p:nvSpPr>
        <p:spPr>
          <a:xfrm>
            <a:off x="427169" y="1909796"/>
            <a:ext cx="5955090" cy="4606245"/>
          </a:xfrm>
          <a:prstGeom prst="rect">
            <a:avLst/>
          </a:prstGeom>
        </p:spPr>
        <p:txBody>
          <a:bodyPr vert="horz" lIns="91440" tIns="45720" rIns="91440" bIns="45720" rtlCol="0">
            <a:normAutofit/>
          </a:bodyPr>
          <a:lstStyle/>
          <a:p>
            <a:pPr marL="242900" indent="-242900">
              <a:spcBef>
                <a:spcPts val="1000"/>
              </a:spcBef>
              <a:buClr>
                <a:schemeClr val="accent1"/>
              </a:buClr>
              <a:buSzPct val="80000"/>
              <a:buFont typeface="Wingdings 3" charset="2"/>
              <a:buChar char=""/>
            </a:pPr>
            <a:r>
              <a:rPr lang="fr-FR" sz="1400" dirty="0">
                <a:solidFill>
                  <a:schemeClr val="tx1">
                    <a:lumMod val="75000"/>
                    <a:lumOff val="25000"/>
                  </a:schemeClr>
                </a:solidFill>
              </a:rPr>
              <a:t> PC1 (</a:t>
            </a:r>
            <a:r>
              <a:rPr lang="fr-FR" sz="1400" dirty="0"/>
              <a:t>31% </a:t>
            </a:r>
            <a:r>
              <a:rPr lang="fr-FR" sz="1400" dirty="0">
                <a:solidFill>
                  <a:schemeClr val="tx1">
                    <a:lumMod val="75000"/>
                    <a:lumOff val="25000"/>
                  </a:schemeClr>
                </a:solidFill>
              </a:rPr>
              <a:t>de la variance) : </a:t>
            </a:r>
          </a:p>
          <a:p>
            <a:pPr marL="742950" lvl="1" indent="-285750">
              <a:spcBef>
                <a:spcPts val="1000"/>
              </a:spcBef>
              <a:buClr>
                <a:schemeClr val="accent1"/>
              </a:buClr>
              <a:buSzPct val="80000"/>
              <a:buFont typeface="Arial" panose="020B0604020202020204" pitchFamily="34" charset="0"/>
              <a:buChar char="•"/>
            </a:pPr>
            <a:r>
              <a:rPr lang="fr-FR" sz="1400" dirty="0"/>
              <a:t>Teneur énergétique et Matières Grasses</a:t>
            </a:r>
          </a:p>
          <a:p>
            <a:pPr marL="742950" lvl="1" indent="-285750">
              <a:spcBef>
                <a:spcPts val="1000"/>
              </a:spcBef>
              <a:buClr>
                <a:schemeClr val="accent1"/>
              </a:buClr>
              <a:buSzPct val="80000"/>
              <a:buFont typeface="Arial" panose="020B0604020202020204" pitchFamily="34" charset="0"/>
              <a:buChar char="•"/>
            </a:pPr>
            <a:endParaRPr lang="fr-FR" sz="1400" dirty="0">
              <a:solidFill>
                <a:schemeClr val="tx1">
                  <a:lumMod val="75000"/>
                  <a:lumOff val="25000"/>
                </a:schemeClr>
              </a:solidFill>
            </a:endParaRPr>
          </a:p>
          <a:p>
            <a:pPr marL="242900" indent="-242900">
              <a:spcBef>
                <a:spcPts val="1000"/>
              </a:spcBef>
              <a:buClr>
                <a:schemeClr val="accent1"/>
              </a:buClr>
              <a:buSzPct val="80000"/>
              <a:buFont typeface="Wingdings 3" charset="2"/>
              <a:buChar char=""/>
            </a:pPr>
            <a:r>
              <a:rPr lang="fr-FR" sz="1400" dirty="0">
                <a:solidFill>
                  <a:schemeClr val="tx1">
                    <a:lumMod val="75000"/>
                    <a:lumOff val="25000"/>
                  </a:schemeClr>
                </a:solidFill>
              </a:rPr>
              <a:t>    PC2 (</a:t>
            </a:r>
            <a:r>
              <a:rPr lang="fr-FR" sz="1400" dirty="0"/>
              <a:t>20,7% </a:t>
            </a:r>
            <a:r>
              <a:rPr lang="fr-FR" sz="1400" dirty="0">
                <a:solidFill>
                  <a:schemeClr val="tx1">
                    <a:lumMod val="75000"/>
                    <a:lumOff val="25000"/>
                  </a:schemeClr>
                </a:solidFill>
              </a:rPr>
              <a:t>de la variance) :</a:t>
            </a:r>
          </a:p>
          <a:p>
            <a:pPr marL="742950" lvl="1" indent="-285750">
              <a:spcBef>
                <a:spcPts val="1000"/>
              </a:spcBef>
              <a:buClr>
                <a:schemeClr val="accent1"/>
              </a:buClr>
              <a:buSzPct val="80000"/>
              <a:buFont typeface="Arial" panose="020B0604020202020204" pitchFamily="34" charset="0"/>
              <a:buChar char="•"/>
            </a:pPr>
            <a:r>
              <a:rPr lang="fr-FR" sz="1400" dirty="0"/>
              <a:t>contraste entre glucides et protéines/sel</a:t>
            </a:r>
          </a:p>
          <a:p>
            <a:pPr marL="742950" lvl="1" indent="-285750">
              <a:spcBef>
                <a:spcPts val="1000"/>
              </a:spcBef>
              <a:buClr>
                <a:schemeClr val="accent1"/>
              </a:buClr>
              <a:buSzPct val="80000"/>
              <a:buFont typeface="Arial" panose="020B0604020202020204" pitchFamily="34" charset="0"/>
              <a:buChar char="•"/>
            </a:pPr>
            <a:endParaRPr lang="fr-FR" sz="1400" dirty="0">
              <a:solidFill>
                <a:schemeClr val="tx1">
                  <a:lumMod val="75000"/>
                  <a:lumOff val="25000"/>
                </a:schemeClr>
              </a:solidFill>
            </a:endParaRPr>
          </a:p>
          <a:p>
            <a:pPr marL="242900" indent="-242900">
              <a:spcBef>
                <a:spcPts val="1000"/>
              </a:spcBef>
              <a:buClr>
                <a:schemeClr val="accent1"/>
              </a:buClr>
              <a:buSzPct val="80000"/>
              <a:buFont typeface="Wingdings 3" charset="2"/>
              <a:buChar char=""/>
            </a:pPr>
            <a:r>
              <a:rPr lang="fr-FR" sz="1400" dirty="0">
                <a:solidFill>
                  <a:schemeClr val="tx1">
                    <a:lumMod val="75000"/>
                    <a:lumOff val="25000"/>
                  </a:schemeClr>
                </a:solidFill>
              </a:rPr>
              <a:t>    PC3 (12,3</a:t>
            </a:r>
            <a:r>
              <a:rPr lang="fr-FR" sz="1400" dirty="0"/>
              <a:t>% </a:t>
            </a:r>
            <a:r>
              <a:rPr lang="fr-FR" sz="1400" dirty="0">
                <a:solidFill>
                  <a:schemeClr val="tx1">
                    <a:lumMod val="75000"/>
                    <a:lumOff val="25000"/>
                  </a:schemeClr>
                </a:solidFill>
              </a:rPr>
              <a:t>de la variance) :</a:t>
            </a:r>
          </a:p>
          <a:p>
            <a:pPr marL="742950" lvl="1" indent="-285750">
              <a:spcBef>
                <a:spcPts val="1000"/>
              </a:spcBef>
              <a:buClr>
                <a:schemeClr val="accent1"/>
              </a:buClr>
              <a:buSzPct val="80000"/>
              <a:buFont typeface="Arial" panose="020B0604020202020204" pitchFamily="34" charset="0"/>
              <a:buChar char="•"/>
            </a:pPr>
            <a:r>
              <a:rPr lang="fr-FR" sz="1400" dirty="0">
                <a:solidFill>
                  <a:schemeClr val="tx1">
                    <a:lumMod val="75000"/>
                    <a:lumOff val="25000"/>
                  </a:schemeClr>
                </a:solidFill>
              </a:rPr>
              <a:t>oppose aliments riches en fibres à ceux riches en sucres</a:t>
            </a:r>
          </a:p>
          <a:p>
            <a:pPr marL="742950" lvl="1" indent="-285750">
              <a:spcBef>
                <a:spcPts val="1000"/>
              </a:spcBef>
              <a:buClr>
                <a:schemeClr val="accent1"/>
              </a:buClr>
              <a:buSzPct val="80000"/>
              <a:buFont typeface="Arial" panose="020B0604020202020204" pitchFamily="34" charset="0"/>
              <a:buChar char="•"/>
            </a:pPr>
            <a:endParaRPr lang="fr-FR" sz="1400" dirty="0">
              <a:solidFill>
                <a:schemeClr val="tx1">
                  <a:lumMod val="75000"/>
                  <a:lumOff val="25000"/>
                </a:schemeClr>
              </a:solidFill>
            </a:endParaRPr>
          </a:p>
          <a:p>
            <a:pPr marL="242900" indent="-242900">
              <a:spcBef>
                <a:spcPts val="1000"/>
              </a:spcBef>
              <a:buClr>
                <a:schemeClr val="accent1"/>
              </a:buClr>
              <a:buSzPct val="80000"/>
              <a:buFont typeface="Wingdings 3" charset="2"/>
              <a:buChar char=""/>
            </a:pPr>
            <a:r>
              <a:rPr lang="fr-FR" sz="1400" dirty="0">
                <a:solidFill>
                  <a:schemeClr val="tx1">
                    <a:lumMod val="75000"/>
                    <a:lumOff val="25000"/>
                  </a:schemeClr>
                </a:solidFill>
              </a:rPr>
              <a:t>    PC4 (10,2% de la variance) :</a:t>
            </a:r>
          </a:p>
          <a:p>
            <a:pPr marL="742950" lvl="1" indent="-285750">
              <a:spcBef>
                <a:spcPts val="1000"/>
              </a:spcBef>
              <a:buClr>
                <a:schemeClr val="accent1"/>
              </a:buClr>
              <a:buSzPct val="80000"/>
              <a:buFont typeface="Arial" panose="020B0604020202020204" pitchFamily="34" charset="0"/>
              <a:buChar char="•"/>
            </a:pPr>
            <a:r>
              <a:rPr lang="fr-FR" sz="1400" dirty="0">
                <a:solidFill>
                  <a:schemeClr val="tx1">
                    <a:lumMod val="75000"/>
                    <a:lumOff val="25000"/>
                  </a:schemeClr>
                </a:solidFill>
              </a:rPr>
              <a:t>contraste entre la teneur en sel et en graisses</a:t>
            </a:r>
          </a:p>
          <a:p>
            <a:pPr marL="742950" lvl="1" indent="-285750">
              <a:spcBef>
                <a:spcPts val="1000"/>
              </a:spcBef>
              <a:buClr>
                <a:schemeClr val="accent1"/>
              </a:buClr>
              <a:buSzPct val="80000"/>
              <a:buFont typeface="Arial" panose="020B0604020202020204" pitchFamily="34" charset="0"/>
              <a:buChar char="•"/>
            </a:pPr>
            <a:endParaRPr lang="fr-FR" sz="1400" dirty="0">
              <a:solidFill>
                <a:schemeClr val="tx1">
                  <a:lumMod val="75000"/>
                  <a:lumOff val="25000"/>
                </a:schemeClr>
              </a:solidFill>
            </a:endParaRPr>
          </a:p>
          <a:p>
            <a:pPr>
              <a:spcBef>
                <a:spcPts val="1000"/>
              </a:spcBef>
              <a:buClr>
                <a:schemeClr val="accent1"/>
              </a:buClr>
              <a:buSzPct val="80000"/>
            </a:pPr>
            <a:r>
              <a:rPr lang="fr-FR" sz="1400" dirty="0">
                <a:solidFill>
                  <a:schemeClr val="tx1">
                    <a:lumMod val="75000"/>
                    <a:lumOff val="25000"/>
                  </a:schemeClr>
                </a:solidFill>
              </a:rPr>
              <a:t>Quatre composants capturent ~84% de la variance totale.</a:t>
            </a:r>
          </a:p>
          <a:p>
            <a:pPr>
              <a:spcBef>
                <a:spcPts val="1000"/>
              </a:spcBef>
              <a:buClr>
                <a:schemeClr val="accent1"/>
              </a:buClr>
              <a:buSzPct val="80000"/>
            </a:pPr>
            <a:endParaRPr lang="en-US" sz="1200" dirty="0">
              <a:solidFill>
                <a:schemeClr val="tx1">
                  <a:lumMod val="75000"/>
                  <a:lumOff val="25000"/>
                </a:schemeClr>
              </a:solidFill>
            </a:endParaRPr>
          </a:p>
        </p:txBody>
      </p:sp>
      <p:pic>
        <p:nvPicPr>
          <p:cNvPr id="5" name="Image 4" descr="Une image contenant texte, ligne, Tracé, diagramme&#10;&#10;Description générée automatiquement">
            <a:extLst>
              <a:ext uri="{FF2B5EF4-FFF2-40B4-BE49-F238E27FC236}">
                <a16:creationId xmlns:a16="http://schemas.microsoft.com/office/drawing/2014/main" id="{24AB6550-0AF0-4A0A-C87E-1118617EB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8771" y="273895"/>
            <a:ext cx="2528210" cy="1635901"/>
          </a:xfrm>
          <a:prstGeom prst="rect">
            <a:avLst/>
          </a:prstGeom>
        </p:spPr>
      </p:pic>
      <p:pic>
        <p:nvPicPr>
          <p:cNvPr id="16" name="Image 15" descr="Une image contenant texte, diagramme, Tracé, ligne&#10;&#10;Description générée automatiquement">
            <a:extLst>
              <a:ext uri="{FF2B5EF4-FFF2-40B4-BE49-F238E27FC236}">
                <a16:creationId xmlns:a16="http://schemas.microsoft.com/office/drawing/2014/main" id="{5122F98E-E7A2-EBA2-9255-ECC3870FEC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8149" y="1981121"/>
            <a:ext cx="2896815" cy="2844800"/>
          </a:xfrm>
          <a:prstGeom prst="rect">
            <a:avLst/>
          </a:prstGeom>
        </p:spPr>
      </p:pic>
      <p:pic>
        <p:nvPicPr>
          <p:cNvPr id="18" name="Image 17" descr="Une image contenant texte, diagramme, Tracé, ligne&#10;&#10;Description générée automatiquement">
            <a:extLst>
              <a:ext uri="{FF2B5EF4-FFF2-40B4-BE49-F238E27FC236}">
                <a16:creationId xmlns:a16="http://schemas.microsoft.com/office/drawing/2014/main" id="{8289DCC7-96F1-E050-960C-B92E6C499C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60360" y="4597470"/>
            <a:ext cx="2218492" cy="2178658"/>
          </a:xfrm>
          <a:prstGeom prst="rect">
            <a:avLst/>
          </a:prstGeom>
        </p:spPr>
      </p:pic>
      <p:pic>
        <p:nvPicPr>
          <p:cNvPr id="20" name="Image 19" descr="Une image contenant texte, diagramme, Tracé&#10;&#10;Description générée automatiquement">
            <a:extLst>
              <a:ext uri="{FF2B5EF4-FFF2-40B4-BE49-F238E27FC236}">
                <a16:creationId xmlns:a16="http://schemas.microsoft.com/office/drawing/2014/main" id="{C745EEF8-D22E-8208-3CC3-CC90E5E768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51191" y="2051470"/>
            <a:ext cx="3033426" cy="2488965"/>
          </a:xfrm>
          <a:prstGeom prst="rect">
            <a:avLst/>
          </a:prstGeom>
        </p:spPr>
      </p:pic>
      <p:pic>
        <p:nvPicPr>
          <p:cNvPr id="22" name="Image 21" descr="Une image contenant texte, capture d’écran, nombre, diagramme&#10;&#10;Description générée automatiquement">
            <a:extLst>
              <a:ext uri="{FF2B5EF4-FFF2-40B4-BE49-F238E27FC236}">
                <a16:creationId xmlns:a16="http://schemas.microsoft.com/office/drawing/2014/main" id="{BCA50AC6-C71E-D419-6243-0871FC9309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77267" y="273896"/>
            <a:ext cx="3007350" cy="1657898"/>
          </a:xfrm>
          <a:prstGeom prst="rect">
            <a:avLst/>
          </a:prstGeom>
        </p:spPr>
      </p:pic>
      <p:sp>
        <p:nvSpPr>
          <p:cNvPr id="23" name="Object 1">
            <a:extLst>
              <a:ext uri="{FF2B5EF4-FFF2-40B4-BE49-F238E27FC236}">
                <a16:creationId xmlns:a16="http://schemas.microsoft.com/office/drawing/2014/main" id="{801347BC-739A-0321-C03F-AC6949F0E4FF}"/>
              </a:ext>
            </a:extLst>
          </p:cNvPr>
          <p:cNvSpPr/>
          <p:nvPr/>
        </p:nvSpPr>
        <p:spPr>
          <a:xfrm>
            <a:off x="0" y="274715"/>
            <a:ext cx="6454564" cy="563620"/>
          </a:xfrm>
          <a:prstGeom prst="rect">
            <a:avLst/>
          </a:prstGeom>
          <a:noFill/>
        </p:spPr>
        <p:txBody>
          <a:bodyPr wrap="square" lIns="0" tIns="0" rIns="0" bIns="0" rtlCol="0" anchor="t"/>
          <a:lstStyle/>
          <a:p>
            <a:pPr algn="ctr">
              <a:lnSpc>
                <a:spcPts val="4440"/>
              </a:lnSpc>
            </a:pPr>
            <a:r>
              <a:rPr lang="en-US" sz="3200" dirty="0">
                <a:solidFill>
                  <a:schemeClr val="accent1"/>
                </a:solidFill>
                <a:latin typeface="+mj-lt"/>
                <a:ea typeface="Calibri" panose="020F0502020204030204" pitchFamily="34" charset="0"/>
                <a:cs typeface="Calibri" panose="020F0502020204030204" pitchFamily="34" charset="0"/>
              </a:rPr>
              <a:t>5. </a:t>
            </a:r>
            <a:r>
              <a:rPr lang="en-US" sz="3200" dirty="0" err="1">
                <a:solidFill>
                  <a:schemeClr val="accent1"/>
                </a:solidFill>
                <a:latin typeface="+mj-lt"/>
                <a:ea typeface="Calibri" panose="020F0502020204030204" pitchFamily="34" charset="0"/>
                <a:cs typeface="Calibri" panose="020F0502020204030204" pitchFamily="34" charset="0"/>
              </a:rPr>
              <a:t>Analyse</a:t>
            </a:r>
            <a:r>
              <a:rPr lang="en-US" sz="3200" dirty="0">
                <a:solidFill>
                  <a:schemeClr val="accent1"/>
                </a:solidFill>
                <a:latin typeface="+mj-lt"/>
                <a:ea typeface="Calibri" panose="020F0502020204030204" pitchFamily="34" charset="0"/>
                <a:cs typeface="Calibri" panose="020F0502020204030204" pitchFamily="34" charset="0"/>
              </a:rPr>
              <a:t> </a:t>
            </a:r>
            <a:r>
              <a:rPr lang="en-US" sz="3200" dirty="0" err="1">
                <a:solidFill>
                  <a:schemeClr val="accent1"/>
                </a:solidFill>
                <a:latin typeface="+mj-lt"/>
                <a:ea typeface="Calibri" panose="020F0502020204030204" pitchFamily="34" charset="0"/>
                <a:cs typeface="Calibri" panose="020F0502020204030204" pitchFamily="34" charset="0"/>
              </a:rPr>
              <a:t>Multivariée</a:t>
            </a:r>
            <a:endParaRPr lang="en-US" sz="3200" dirty="0">
              <a:solidFill>
                <a:schemeClr val="accent1"/>
              </a:solidFill>
              <a:latin typeface="+mj-lt"/>
              <a:ea typeface="Calibri" panose="020F0502020204030204" pitchFamily="34" charset="0"/>
              <a:cs typeface="Calibri" panose="020F0502020204030204" pitchFamily="34" charset="0"/>
            </a:endParaRPr>
          </a:p>
          <a:p>
            <a:pPr algn="ctr">
              <a:lnSpc>
                <a:spcPts val="4440"/>
              </a:lnSpc>
            </a:pPr>
            <a:endParaRPr lang="fr-FR" sz="3200" dirty="0">
              <a:solidFill>
                <a:schemeClr val="accent1"/>
              </a:solidFill>
              <a:latin typeface="+mj-lt"/>
              <a:ea typeface="Calibri" panose="020F0502020204030204" pitchFamily="34" charset="0"/>
              <a:cs typeface="Calibri" panose="020F0502020204030204" pitchFamily="34" charset="0"/>
            </a:endParaRPr>
          </a:p>
        </p:txBody>
      </p:sp>
      <p:sp>
        <p:nvSpPr>
          <p:cNvPr id="26" name="Espace réservé du numéro de diapositive 1">
            <a:extLst>
              <a:ext uri="{FF2B5EF4-FFF2-40B4-BE49-F238E27FC236}">
                <a16:creationId xmlns:a16="http://schemas.microsoft.com/office/drawing/2014/main" id="{BBAA3BF0-981C-3608-6CF4-F8E97859DA86}"/>
              </a:ext>
            </a:extLst>
          </p:cNvPr>
          <p:cNvSpPr txBox="1">
            <a:spLocks/>
          </p:cNvSpPr>
          <p:nvPr/>
        </p:nvSpPr>
        <p:spPr>
          <a:xfrm>
            <a:off x="0" y="6492875"/>
            <a:ext cx="683339"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816459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92469-4FC7-6107-4B6B-B6D4AB6CE2B9}"/>
            </a:ext>
          </a:extLst>
        </p:cNvPr>
        <p:cNvGrpSpPr/>
        <p:nvPr/>
      </p:nvGrpSpPr>
      <p:grpSpPr>
        <a:xfrm>
          <a:off x="0" y="0"/>
          <a:ext cx="0" cy="0"/>
          <a:chOff x="0" y="0"/>
          <a:chExt cx="0" cy="0"/>
        </a:xfrm>
      </p:grpSpPr>
      <p:sp>
        <p:nvSpPr>
          <p:cNvPr id="6" name="Rectangle : coins arrondis 5">
            <a:extLst>
              <a:ext uri="{FF2B5EF4-FFF2-40B4-BE49-F238E27FC236}">
                <a16:creationId xmlns:a16="http://schemas.microsoft.com/office/drawing/2014/main" id="{782929A5-EBBF-8F81-275A-93F218F13279}"/>
              </a:ext>
            </a:extLst>
          </p:cNvPr>
          <p:cNvSpPr/>
          <p:nvPr/>
        </p:nvSpPr>
        <p:spPr>
          <a:xfrm>
            <a:off x="683339" y="1096940"/>
            <a:ext cx="11391640" cy="4911973"/>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Object 1">
            <a:extLst>
              <a:ext uri="{FF2B5EF4-FFF2-40B4-BE49-F238E27FC236}">
                <a16:creationId xmlns:a16="http://schemas.microsoft.com/office/drawing/2014/main" id="{0E0725F1-E040-203F-B9C2-E06BDE1E7F41}"/>
              </a:ext>
            </a:extLst>
          </p:cNvPr>
          <p:cNvSpPr/>
          <p:nvPr/>
        </p:nvSpPr>
        <p:spPr>
          <a:xfrm>
            <a:off x="0" y="274715"/>
            <a:ext cx="12192000" cy="563620"/>
          </a:xfrm>
          <a:prstGeom prst="rect">
            <a:avLst/>
          </a:prstGeom>
          <a:noFill/>
        </p:spPr>
        <p:txBody>
          <a:bodyPr wrap="square" lIns="0" tIns="0" rIns="0" bIns="0" rtlCol="0" anchor="t"/>
          <a:lstStyle/>
          <a:p>
            <a:pPr algn="ctr">
              <a:lnSpc>
                <a:spcPts val="4440"/>
              </a:lnSpc>
            </a:pPr>
            <a:r>
              <a:rPr lang="en-US" sz="3200" dirty="0">
                <a:solidFill>
                  <a:schemeClr val="accent1"/>
                </a:solidFill>
                <a:latin typeface="+mj-lt"/>
                <a:ea typeface="Calibri" panose="020F0502020204030204" pitchFamily="34" charset="0"/>
                <a:cs typeface="Calibri" panose="020F0502020204030204" pitchFamily="34" charset="0"/>
              </a:rPr>
              <a:t>6. </a:t>
            </a:r>
            <a:r>
              <a:rPr lang="en-US" sz="3200" dirty="0" err="1">
                <a:solidFill>
                  <a:schemeClr val="accent1"/>
                </a:solidFill>
                <a:latin typeface="+mj-lt"/>
                <a:ea typeface="Calibri" panose="020F0502020204030204" pitchFamily="34" charset="0"/>
                <a:cs typeface="Calibri" panose="020F0502020204030204" pitchFamily="34" charset="0"/>
              </a:rPr>
              <a:t>Résultats</a:t>
            </a:r>
            <a:r>
              <a:rPr lang="en-US" sz="3200" dirty="0">
                <a:solidFill>
                  <a:schemeClr val="accent1"/>
                </a:solidFill>
                <a:latin typeface="+mj-lt"/>
                <a:ea typeface="Calibri" panose="020F0502020204030204" pitchFamily="34" charset="0"/>
                <a:cs typeface="Calibri" panose="020F0502020204030204" pitchFamily="34" charset="0"/>
              </a:rPr>
              <a:t> et Observations</a:t>
            </a:r>
          </a:p>
          <a:p>
            <a:pPr algn="ctr">
              <a:lnSpc>
                <a:spcPts val="4440"/>
              </a:lnSpc>
            </a:pPr>
            <a:endParaRPr lang="fr-FR" sz="3200" dirty="0">
              <a:solidFill>
                <a:schemeClr val="accent1"/>
              </a:solidFill>
              <a:latin typeface="+mj-lt"/>
              <a:ea typeface="Calibri" panose="020F0502020204030204" pitchFamily="34" charset="0"/>
              <a:cs typeface="Calibri" panose="020F0502020204030204" pitchFamily="34" charset="0"/>
            </a:endParaRPr>
          </a:p>
        </p:txBody>
      </p:sp>
      <p:sp>
        <p:nvSpPr>
          <p:cNvPr id="4" name="Espace réservé du numéro de diapositive 1">
            <a:extLst>
              <a:ext uri="{FF2B5EF4-FFF2-40B4-BE49-F238E27FC236}">
                <a16:creationId xmlns:a16="http://schemas.microsoft.com/office/drawing/2014/main" id="{122DD6C5-A289-D804-F710-4FEB8CB61FE9}"/>
              </a:ext>
            </a:extLst>
          </p:cNvPr>
          <p:cNvSpPr txBox="1">
            <a:spLocks/>
          </p:cNvSpPr>
          <p:nvPr/>
        </p:nvSpPr>
        <p:spPr>
          <a:xfrm>
            <a:off x="0" y="6492875"/>
            <a:ext cx="683339"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12</a:t>
            </a:fld>
            <a:endParaRPr lang="en-US" dirty="0"/>
          </a:p>
        </p:txBody>
      </p:sp>
      <p:sp>
        <p:nvSpPr>
          <p:cNvPr id="18" name="Object 11">
            <a:extLst>
              <a:ext uri="{FF2B5EF4-FFF2-40B4-BE49-F238E27FC236}">
                <a16:creationId xmlns:a16="http://schemas.microsoft.com/office/drawing/2014/main" id="{B61E6694-1769-245C-7E32-EAE8C044B4C8}"/>
              </a:ext>
            </a:extLst>
          </p:cNvPr>
          <p:cNvSpPr/>
          <p:nvPr/>
        </p:nvSpPr>
        <p:spPr>
          <a:xfrm>
            <a:off x="237344" y="3859282"/>
            <a:ext cx="7493388" cy="1168840"/>
          </a:xfrm>
          <a:prstGeom prst="rect">
            <a:avLst/>
          </a:prstGeom>
          <a:noFill/>
        </p:spPr>
        <p:txBody>
          <a:bodyPr wrap="square" lIns="0" tIns="0" rIns="0" bIns="0" rtlCol="0" anchor="t"/>
          <a:lstStyle/>
          <a:p>
            <a:pPr marL="242900" indent="-242900" algn="l">
              <a:buClr>
                <a:schemeClr val="accent1"/>
              </a:buClr>
              <a:buSzPct val="100000"/>
              <a:buChar char="•"/>
            </a:pPr>
            <a:endPar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endParaRPr>
          </a:p>
        </p:txBody>
      </p:sp>
      <p:sp>
        <p:nvSpPr>
          <p:cNvPr id="20" name="Object 11">
            <a:extLst>
              <a:ext uri="{FF2B5EF4-FFF2-40B4-BE49-F238E27FC236}">
                <a16:creationId xmlns:a16="http://schemas.microsoft.com/office/drawing/2014/main" id="{4795B3DB-1BB6-E40B-AA8B-D4A1144DD47B}"/>
              </a:ext>
            </a:extLst>
          </p:cNvPr>
          <p:cNvSpPr/>
          <p:nvPr/>
        </p:nvSpPr>
        <p:spPr>
          <a:xfrm>
            <a:off x="237344" y="2618303"/>
            <a:ext cx="7493389" cy="928890"/>
          </a:xfrm>
          <a:prstGeom prst="rect">
            <a:avLst/>
          </a:prstGeom>
          <a:noFill/>
        </p:spPr>
        <p:txBody>
          <a:bodyPr wrap="square" lIns="0" tIns="0" rIns="0" bIns="0" rtlCol="0" anchor="t"/>
          <a:lstStyle/>
          <a:p>
            <a:pPr marL="242900" indent="-242900" algn="l">
              <a:lnSpc>
                <a:spcPts val="3196"/>
              </a:lnSpc>
              <a:buClr>
                <a:schemeClr val="accent1"/>
              </a:buClr>
              <a:buSzPct val="100000"/>
              <a:buChar char="•"/>
            </a:pPr>
            <a:endParaRPr lang="fr-FR" sz="27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endParaRPr>
          </a:p>
        </p:txBody>
      </p:sp>
      <p:sp>
        <p:nvSpPr>
          <p:cNvPr id="5" name="Object 11">
            <a:extLst>
              <a:ext uri="{FF2B5EF4-FFF2-40B4-BE49-F238E27FC236}">
                <a16:creationId xmlns:a16="http://schemas.microsoft.com/office/drawing/2014/main" id="{C9590211-F5E6-DD66-E5FF-B312A3B572BA}"/>
              </a:ext>
            </a:extLst>
          </p:cNvPr>
          <p:cNvSpPr/>
          <p:nvPr/>
        </p:nvSpPr>
        <p:spPr>
          <a:xfrm>
            <a:off x="341669" y="1096941"/>
            <a:ext cx="11733310" cy="5257744"/>
          </a:xfrm>
          <a:prstGeom prst="rect">
            <a:avLst/>
          </a:prstGeom>
          <a:noFill/>
        </p:spPr>
        <p:txBody>
          <a:bodyPr wrap="square" lIns="0" tIns="0" rIns="0" bIns="0" numCol="1" spcCol="360000" rtlCol="0" anchor="t"/>
          <a:lstStyle/>
          <a:p>
            <a:pPr algn="l">
              <a:buClr>
                <a:schemeClr val="accent1"/>
              </a:buClr>
              <a:buSzPct val="100000"/>
              <a:buChar char="•"/>
            </a:pPr>
            <a:r>
              <a:rPr lang="fr-FR" sz="2000" dirty="0">
                <a:solidFill>
                  <a:srgbClr val="444444"/>
                </a:solidFill>
                <a:latin typeface="Calibri" panose="020F0502020204030204" pitchFamily="34" charset="0"/>
                <a:ea typeface="Calibri" panose="020F0502020204030204" pitchFamily="34" charset="0"/>
                <a:cs typeface="Calibri" panose="020F0502020204030204" pitchFamily="34" charset="0"/>
              </a:rPr>
              <a:t> Principales Découvertes :</a:t>
            </a:r>
          </a:p>
          <a:p>
            <a:pPr algn="l">
              <a:buClr>
                <a:schemeClr val="accent1"/>
              </a:buClr>
              <a:buSzPct val="100000"/>
            </a:pPr>
            <a:r>
              <a:rPr lang="fr-FR" altLang="fr-FR" sz="2000" dirty="0">
                <a:solidFill>
                  <a:srgbClr val="444444"/>
                </a:solidFill>
                <a:latin typeface="Calibri" panose="020F0502020204030204" pitchFamily="34" charset="0"/>
                <a:ea typeface="Calibri" panose="020F0502020204030204" pitchFamily="34" charset="0"/>
                <a:cs typeface="Calibri" panose="020F0502020204030204" pitchFamily="34" charset="0"/>
              </a:rPr>
              <a:t>   </a:t>
            </a:r>
            <a:r>
              <a:rPr lang="fr-FR" alt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Analyse Univariée :</a:t>
            </a:r>
            <a:br>
              <a:rPr lang="fr-FR" alt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br>
            <a:r>
              <a:rPr lang="fr-FR" alt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 	Distribution inégale des grades nutritionnels, avec une prédominance du grade 'e' chez les boissons.</a:t>
            </a:r>
          </a:p>
          <a:p>
            <a:pPr>
              <a:buClr>
                <a:schemeClr val="accent1"/>
              </a:buClr>
              <a:buSzPct val="100000"/>
            </a:pPr>
            <a:r>
              <a:rPr lang="fr-FR" alt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    	Concentration élevée de produits dans certaines catégories PNNS, notamment «  </a:t>
            </a:r>
            <a:r>
              <a:rPr lang="fr-FR" altLang="fr-FR" sz="1400" dirty="0" err="1">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sugary</a:t>
            </a:r>
            <a:r>
              <a:rPr lang="fr-FR" alt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 snacks " et " </a:t>
            </a:r>
            <a:r>
              <a:rPr lang="fr-FR" altLang="fr-FR" sz="1400" dirty="0" err="1">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milk</a:t>
            </a:r>
            <a:r>
              <a:rPr lang="fr-FR" alt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 </a:t>
            </a:r>
            <a:r>
              <a:rPr lang="fr-FR" altLang="fr-FR" sz="1400" dirty="0" err="1">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dairy</a:t>
            </a:r>
            <a:r>
              <a:rPr lang="fr-FR" alt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 </a:t>
            </a:r>
            <a:r>
              <a:rPr lang="fr-FR" altLang="fr-FR" sz="1400" dirty="0" err="1">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products</a:t>
            </a:r>
            <a:r>
              <a:rPr lang="fr-FR" alt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 ".</a:t>
            </a:r>
            <a:br>
              <a:rPr lang="fr-FR" alt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br>
            <a:r>
              <a:rPr lang="fr-FR" alt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   </a:t>
            </a: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Analyse Multivariée :</a:t>
            </a:r>
            <a:br>
              <a:rPr lang="fr-FR" sz="1400" dirty="0"/>
            </a:br>
            <a:r>
              <a:rPr lang="fr-FR" sz="1400" dirty="0"/>
              <a:t> 	</a:t>
            </a: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ANOVA met en lumière des différences nutritionnelles significatives entre les grades.</a:t>
            </a:r>
          </a:p>
          <a:p>
            <a:pPr>
              <a:buClr>
                <a:schemeClr val="accent1"/>
              </a:buClr>
              <a:buSzPct val="100000"/>
            </a:pP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    	L'ACP révèle des axes principaux capturant les variations nutritionnelles, avec une distinction claire entre les nutriments associés à chaque axe.</a:t>
            </a:r>
            <a:endParaRPr lang="fr-FR" alt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endParaRPr>
          </a:p>
          <a:p>
            <a:pPr algn="l">
              <a:buClr>
                <a:schemeClr val="accent1"/>
              </a:buClr>
              <a:buSzPct val="100000"/>
            </a:pPr>
            <a:endPar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endParaRPr>
          </a:p>
          <a:p>
            <a:pPr algn="l">
              <a:buClr>
                <a:schemeClr val="accent1"/>
              </a:buClr>
              <a:buSzPct val="100000"/>
              <a:buChar char="•"/>
            </a:pPr>
            <a:r>
              <a:rPr lang="fr-FR" sz="2000" dirty="0">
                <a:solidFill>
                  <a:srgbClr val="444444"/>
                </a:solidFill>
                <a:latin typeface="Calibri" panose="020F0502020204030204" pitchFamily="34" charset="0"/>
                <a:ea typeface="Calibri" panose="020F0502020204030204" pitchFamily="34" charset="0"/>
                <a:cs typeface="Calibri" panose="020F0502020204030204" pitchFamily="34" charset="0"/>
              </a:rPr>
              <a:t> Évaluation de la Faisabilité de l'Application</a:t>
            </a:r>
            <a:br>
              <a:rPr lang="fr-FR" sz="2000" dirty="0">
                <a:solidFill>
                  <a:srgbClr val="444444"/>
                </a:solidFill>
                <a:latin typeface="Calibri" panose="020F0502020204030204" pitchFamily="34" charset="0"/>
                <a:ea typeface="Calibri" panose="020F0502020204030204" pitchFamily="34" charset="0"/>
                <a:cs typeface="Calibri" panose="020F0502020204030204" pitchFamily="34" charset="0"/>
              </a:rPr>
            </a:b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   Les analyses suggèrent une corrélation forte entre les variables nutritionnelles et le grade, indiquant une bonne base pour la suggestion/</a:t>
            </a:r>
            <a:r>
              <a:rPr lang="fr-FR" sz="1400" dirty="0" err="1">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auto-complétion</a:t>
            </a: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a:t>
            </a:r>
            <a:b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b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   La complexité des patterns nutritionnels justifie le besoin d'un système avancé pour assister la saisie des données.</a:t>
            </a:r>
          </a:p>
          <a:p>
            <a:pPr algn="l">
              <a:buClr>
                <a:schemeClr val="accent1"/>
              </a:buClr>
              <a:buSzPct val="100000"/>
              <a:buChar char="•"/>
            </a:pPr>
            <a:endPar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endParaRPr>
          </a:p>
          <a:p>
            <a:pPr algn="l">
              <a:buClr>
                <a:schemeClr val="accent1"/>
              </a:buClr>
              <a:buSzPct val="100000"/>
              <a:buChar char="•"/>
            </a:pPr>
            <a:r>
              <a:rPr lang="fr-FR" sz="2000" dirty="0">
                <a:solidFill>
                  <a:srgbClr val="444444"/>
                </a:solidFill>
                <a:latin typeface="Calibri" panose="020F0502020204030204" pitchFamily="34" charset="0"/>
                <a:ea typeface="Calibri" panose="020F0502020204030204" pitchFamily="34" charset="0"/>
                <a:cs typeface="Calibri" panose="020F0502020204030204" pitchFamily="34" charset="0"/>
              </a:rPr>
              <a:t> Observations Clés</a:t>
            </a:r>
            <a:endPar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endParaRPr>
          </a:p>
          <a:p>
            <a:pPr algn="l">
              <a:buClr>
                <a:schemeClr val="accent1"/>
              </a:buClr>
              <a:buSzPct val="100000"/>
            </a:pP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 Nutrition Grade :</a:t>
            </a:r>
          </a:p>
          <a:p>
            <a:pPr algn="l">
              <a:buClr>
                <a:schemeClr val="accent1"/>
              </a:buClr>
              <a:buSzPct val="100000"/>
            </a:pP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        Corrélé significativement avec les profils nutritionnels, impliquant une potentialité pour la prédiction automatique.</a:t>
            </a:r>
          </a:p>
          <a:p>
            <a:pPr algn="l">
              <a:buClr>
                <a:schemeClr val="accent1"/>
              </a:buClr>
              <a:buSzPct val="100000"/>
            </a:pPr>
            <a:endPar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endParaRPr>
          </a:p>
          <a:p>
            <a:pPr>
              <a:buClr>
                <a:schemeClr val="accent1"/>
              </a:buClr>
              <a:buSzPct val="100000"/>
            </a:pP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    Variables </a:t>
            </a:r>
            <a:r>
              <a:rPr lang="fr-FR" sz="1400" dirty="0" err="1">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Distinguantes</a:t>
            </a: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 :</a:t>
            </a:r>
          </a:p>
          <a:p>
            <a:pPr>
              <a:buClr>
                <a:schemeClr val="accent1"/>
              </a:buClr>
              <a:buSzPct val="100000"/>
            </a:pP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        Des nutriments clés tels que les graisses, sucres, et fibres montrent des variations importantes, indiquant des critères solides pour la suggestion de données.</a:t>
            </a:r>
          </a:p>
          <a:p>
            <a:pPr>
              <a:buClr>
                <a:schemeClr val="accent1"/>
              </a:buClr>
              <a:buSzPct val="100000"/>
            </a:pPr>
            <a:endPar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endParaRPr>
          </a:p>
          <a:p>
            <a:pPr>
              <a:buClr>
                <a:schemeClr val="accent1"/>
              </a:buClr>
              <a:buSzPct val="100000"/>
            </a:pP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    Contraste dans les Boissons :</a:t>
            </a:r>
          </a:p>
          <a:p>
            <a:pPr>
              <a:buClr>
                <a:schemeClr val="accent1"/>
              </a:buClr>
              <a:buSzPct val="100000"/>
            </a:pP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        Les boissons affichent des tendances distinctes par rapport aux aliments solides, soulignant la nécessité d'approches spécifiques pour ces catégories.</a:t>
            </a:r>
          </a:p>
          <a:p>
            <a:pPr algn="l">
              <a:buClr>
                <a:schemeClr val="accent1"/>
              </a:buClr>
              <a:buSzPct val="100000"/>
            </a:pPr>
            <a:endPar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endParaRPr>
          </a:p>
          <a:p>
            <a:pPr>
              <a:spcAft>
                <a:spcPts val="2400"/>
              </a:spcAft>
              <a:buClr>
                <a:schemeClr val="accent1"/>
              </a:buClr>
              <a:buSzPct val="100000"/>
            </a:pPr>
            <a:endPar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endParaRPr>
          </a:p>
        </p:txBody>
      </p:sp>
      <p:pic>
        <p:nvPicPr>
          <p:cNvPr id="8" name="Image 7" descr="Une image contenant peinture, dessin, dessin humoristique, clipart&#10;&#10;Description générée automatiquement">
            <a:extLst>
              <a:ext uri="{FF2B5EF4-FFF2-40B4-BE49-F238E27FC236}">
                <a16:creationId xmlns:a16="http://schemas.microsoft.com/office/drawing/2014/main" id="{68852E94-22C0-E489-C9BF-F8EC78F67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2007" y="291397"/>
            <a:ext cx="1611086" cy="1611086"/>
          </a:xfrm>
          <a:prstGeom prst="rect">
            <a:avLst/>
          </a:prstGeom>
        </p:spPr>
      </p:pic>
      <p:pic>
        <p:nvPicPr>
          <p:cNvPr id="12" name="Image 11" descr="Une image contenant capture d’écran, machine à sous&#10;&#10;Description générée automatiquement">
            <a:extLst>
              <a:ext uri="{FF2B5EF4-FFF2-40B4-BE49-F238E27FC236}">
                <a16:creationId xmlns:a16="http://schemas.microsoft.com/office/drawing/2014/main" id="{F94CA3FD-70D4-9409-A661-2770EAFBDD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18964" y="3652023"/>
            <a:ext cx="1317171" cy="1317171"/>
          </a:xfrm>
          <a:prstGeom prst="rect">
            <a:avLst/>
          </a:prstGeom>
        </p:spPr>
      </p:pic>
    </p:spTree>
    <p:extLst>
      <p:ext uri="{BB962C8B-B14F-4D97-AF65-F5344CB8AC3E}">
        <p14:creationId xmlns:p14="http://schemas.microsoft.com/office/powerpoint/2010/main" val="3404323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400526-B20E-4D5E-3142-F24EDC41897A}"/>
            </a:ext>
          </a:extLst>
        </p:cNvPr>
        <p:cNvGrpSpPr/>
        <p:nvPr/>
      </p:nvGrpSpPr>
      <p:grpSpPr>
        <a:xfrm>
          <a:off x="0" y="0"/>
          <a:ext cx="0" cy="0"/>
          <a:chOff x="0" y="0"/>
          <a:chExt cx="0" cy="0"/>
        </a:xfrm>
      </p:grpSpPr>
      <p:sp>
        <p:nvSpPr>
          <p:cNvPr id="11" name="Rectangle : coins arrondis 10">
            <a:extLst>
              <a:ext uri="{FF2B5EF4-FFF2-40B4-BE49-F238E27FC236}">
                <a16:creationId xmlns:a16="http://schemas.microsoft.com/office/drawing/2014/main" id="{9BFCBAE7-56DE-0FA5-26B5-894DFF5A71A0}"/>
              </a:ext>
            </a:extLst>
          </p:cNvPr>
          <p:cNvSpPr/>
          <p:nvPr/>
        </p:nvSpPr>
        <p:spPr>
          <a:xfrm>
            <a:off x="683339" y="1366364"/>
            <a:ext cx="11391640" cy="5167997"/>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Object 1">
            <a:extLst>
              <a:ext uri="{FF2B5EF4-FFF2-40B4-BE49-F238E27FC236}">
                <a16:creationId xmlns:a16="http://schemas.microsoft.com/office/drawing/2014/main" id="{21F58B55-0A71-D9B1-CDDF-DC188DF09ADA}"/>
              </a:ext>
            </a:extLst>
          </p:cNvPr>
          <p:cNvSpPr/>
          <p:nvPr/>
        </p:nvSpPr>
        <p:spPr>
          <a:xfrm>
            <a:off x="0" y="274715"/>
            <a:ext cx="12192000" cy="563620"/>
          </a:xfrm>
          <a:prstGeom prst="rect">
            <a:avLst/>
          </a:prstGeom>
          <a:noFill/>
        </p:spPr>
        <p:txBody>
          <a:bodyPr wrap="square" lIns="0" tIns="0" rIns="0" bIns="0" rtlCol="0" anchor="t"/>
          <a:lstStyle/>
          <a:p>
            <a:pPr algn="ctr">
              <a:lnSpc>
                <a:spcPts val="4440"/>
              </a:lnSpc>
            </a:pPr>
            <a:r>
              <a:rPr lang="en-US" sz="3200" dirty="0">
                <a:solidFill>
                  <a:schemeClr val="accent1"/>
                </a:solidFill>
                <a:latin typeface="+mj-lt"/>
                <a:ea typeface="Calibri" panose="020F0502020204030204" pitchFamily="34" charset="0"/>
                <a:cs typeface="Calibri" panose="020F0502020204030204" pitchFamily="34" charset="0"/>
              </a:rPr>
              <a:t>7. </a:t>
            </a:r>
            <a:r>
              <a:rPr lang="fr-FR" sz="3200" dirty="0">
                <a:solidFill>
                  <a:schemeClr val="accent1"/>
                </a:solidFill>
                <a:latin typeface="+mj-lt"/>
                <a:ea typeface="Calibri" panose="020F0502020204030204" pitchFamily="34" charset="0"/>
                <a:cs typeface="Calibri" panose="020F0502020204030204" pitchFamily="34" charset="0"/>
              </a:rPr>
              <a:t>Respect des Principes du RGPD</a:t>
            </a:r>
          </a:p>
          <a:p>
            <a:pPr algn="ctr">
              <a:lnSpc>
                <a:spcPts val="4440"/>
              </a:lnSpc>
            </a:pPr>
            <a:endParaRPr lang="en-US" sz="3200" dirty="0">
              <a:solidFill>
                <a:schemeClr val="accent1"/>
              </a:solidFill>
              <a:latin typeface="+mj-lt"/>
              <a:ea typeface="Calibri" panose="020F0502020204030204" pitchFamily="34" charset="0"/>
              <a:cs typeface="Calibri" panose="020F0502020204030204" pitchFamily="34" charset="0"/>
            </a:endParaRPr>
          </a:p>
          <a:p>
            <a:pPr algn="ctr">
              <a:lnSpc>
                <a:spcPts val="4440"/>
              </a:lnSpc>
            </a:pPr>
            <a:endParaRPr lang="fr-FR" sz="3200" dirty="0">
              <a:solidFill>
                <a:schemeClr val="accent1"/>
              </a:solidFill>
              <a:latin typeface="+mj-lt"/>
              <a:ea typeface="Calibri" panose="020F0502020204030204" pitchFamily="34" charset="0"/>
              <a:cs typeface="Calibri" panose="020F0502020204030204" pitchFamily="34" charset="0"/>
            </a:endParaRPr>
          </a:p>
        </p:txBody>
      </p:sp>
      <p:sp>
        <p:nvSpPr>
          <p:cNvPr id="4" name="Espace réservé du numéro de diapositive 1">
            <a:extLst>
              <a:ext uri="{FF2B5EF4-FFF2-40B4-BE49-F238E27FC236}">
                <a16:creationId xmlns:a16="http://schemas.microsoft.com/office/drawing/2014/main" id="{AD762B0A-315C-EA81-8E9C-7F06F0996EB3}"/>
              </a:ext>
            </a:extLst>
          </p:cNvPr>
          <p:cNvSpPr txBox="1">
            <a:spLocks/>
          </p:cNvSpPr>
          <p:nvPr/>
        </p:nvSpPr>
        <p:spPr>
          <a:xfrm>
            <a:off x="0" y="6492875"/>
            <a:ext cx="683339"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13</a:t>
            </a:fld>
            <a:endParaRPr lang="en-US" dirty="0"/>
          </a:p>
        </p:txBody>
      </p:sp>
      <p:sp>
        <p:nvSpPr>
          <p:cNvPr id="18" name="Object 11">
            <a:extLst>
              <a:ext uri="{FF2B5EF4-FFF2-40B4-BE49-F238E27FC236}">
                <a16:creationId xmlns:a16="http://schemas.microsoft.com/office/drawing/2014/main" id="{B012989A-F0E0-11E0-D4BE-932281C7DC17}"/>
              </a:ext>
            </a:extLst>
          </p:cNvPr>
          <p:cNvSpPr/>
          <p:nvPr/>
        </p:nvSpPr>
        <p:spPr>
          <a:xfrm>
            <a:off x="237344" y="3859282"/>
            <a:ext cx="7493388" cy="1168840"/>
          </a:xfrm>
          <a:prstGeom prst="rect">
            <a:avLst/>
          </a:prstGeom>
          <a:noFill/>
        </p:spPr>
        <p:txBody>
          <a:bodyPr wrap="square" lIns="0" tIns="0" rIns="0" bIns="0" rtlCol="0" anchor="t"/>
          <a:lstStyle/>
          <a:p>
            <a:pPr marL="242900" indent="-242900" algn="l">
              <a:buClr>
                <a:schemeClr val="accent1"/>
              </a:buClr>
              <a:buSzPct val="100000"/>
              <a:buChar char="•"/>
            </a:pPr>
            <a:endPar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endParaRPr>
          </a:p>
        </p:txBody>
      </p:sp>
      <p:sp>
        <p:nvSpPr>
          <p:cNvPr id="20" name="Object 11">
            <a:extLst>
              <a:ext uri="{FF2B5EF4-FFF2-40B4-BE49-F238E27FC236}">
                <a16:creationId xmlns:a16="http://schemas.microsoft.com/office/drawing/2014/main" id="{219049F6-DD64-6FBB-9022-92CC00F19526}"/>
              </a:ext>
            </a:extLst>
          </p:cNvPr>
          <p:cNvSpPr/>
          <p:nvPr/>
        </p:nvSpPr>
        <p:spPr>
          <a:xfrm>
            <a:off x="237344" y="2618303"/>
            <a:ext cx="7493389" cy="928890"/>
          </a:xfrm>
          <a:prstGeom prst="rect">
            <a:avLst/>
          </a:prstGeom>
          <a:noFill/>
        </p:spPr>
        <p:txBody>
          <a:bodyPr wrap="square" lIns="0" tIns="0" rIns="0" bIns="0" rtlCol="0" anchor="t"/>
          <a:lstStyle/>
          <a:p>
            <a:pPr marL="242900" indent="-242900" algn="l">
              <a:lnSpc>
                <a:spcPts val="3196"/>
              </a:lnSpc>
              <a:buClr>
                <a:schemeClr val="accent1"/>
              </a:buClr>
              <a:buSzPct val="100000"/>
              <a:buChar char="•"/>
            </a:pPr>
            <a:endParaRPr lang="fr-FR" sz="27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endParaRPr>
          </a:p>
        </p:txBody>
      </p:sp>
      <p:sp>
        <p:nvSpPr>
          <p:cNvPr id="27" name="Object 11">
            <a:extLst>
              <a:ext uri="{FF2B5EF4-FFF2-40B4-BE49-F238E27FC236}">
                <a16:creationId xmlns:a16="http://schemas.microsoft.com/office/drawing/2014/main" id="{4970AAB8-BC62-0439-4977-C8EDCB65133D}"/>
              </a:ext>
            </a:extLst>
          </p:cNvPr>
          <p:cNvSpPr/>
          <p:nvPr/>
        </p:nvSpPr>
        <p:spPr>
          <a:xfrm>
            <a:off x="310703" y="2044006"/>
            <a:ext cx="5241044" cy="4315977"/>
          </a:xfrm>
          <a:prstGeom prst="rect">
            <a:avLst/>
          </a:prstGeom>
          <a:noFill/>
        </p:spPr>
        <p:txBody>
          <a:bodyPr wrap="square" lIns="0" tIns="0" rIns="0" bIns="0" numCol="1" spcCol="360000" rtlCol="0" anchor="t"/>
          <a:lstStyle/>
          <a:p>
            <a:pPr algn="l">
              <a:buClr>
                <a:schemeClr val="accent1"/>
              </a:buClr>
              <a:buSzPct val="100000"/>
              <a:buChar char="•"/>
            </a:pPr>
            <a:r>
              <a:rPr lang="fr-FR" sz="2000" dirty="0">
                <a:solidFill>
                  <a:srgbClr val="444444"/>
                </a:solidFill>
                <a:latin typeface="Calibri" panose="020F0502020204030204" pitchFamily="34" charset="0"/>
                <a:ea typeface="Calibri" panose="020F0502020204030204" pitchFamily="34" charset="0"/>
                <a:cs typeface="Calibri" panose="020F0502020204030204" pitchFamily="34" charset="0"/>
              </a:rPr>
              <a:t> Le principe de finalité</a:t>
            </a:r>
            <a:br>
              <a:rPr lang="fr-FR" sz="2000" dirty="0">
                <a:solidFill>
                  <a:srgbClr val="444444"/>
                </a:solidFill>
                <a:latin typeface="Calibri" panose="020F0502020204030204" pitchFamily="34" charset="0"/>
                <a:ea typeface="Calibri" panose="020F0502020204030204" pitchFamily="34" charset="0"/>
                <a:cs typeface="Calibri" panose="020F0502020204030204" pitchFamily="34" charset="0"/>
              </a:rPr>
            </a:br>
            <a:endParaRPr lang="fr-FR" sz="2000" dirty="0">
              <a:solidFill>
                <a:srgbClr val="444444"/>
              </a:solidFill>
              <a:latin typeface="Calibri" panose="020F0502020204030204" pitchFamily="34" charset="0"/>
              <a:ea typeface="Calibri" panose="020F0502020204030204" pitchFamily="34" charset="0"/>
              <a:cs typeface="Calibri" panose="020F0502020204030204" pitchFamily="34" charset="0"/>
            </a:endParaRPr>
          </a:p>
          <a:p>
            <a:pPr algn="l">
              <a:buClr>
                <a:schemeClr val="accent1"/>
              </a:buClr>
              <a:buSzPct val="100000"/>
              <a:buChar char="•"/>
            </a:pPr>
            <a:endParaRPr lang="fr-FR" sz="2000" dirty="0">
              <a:solidFill>
                <a:srgbClr val="444444"/>
              </a:solidFill>
              <a:latin typeface="Calibri" panose="020F0502020204030204" pitchFamily="34" charset="0"/>
              <a:ea typeface="Calibri" panose="020F0502020204030204" pitchFamily="34" charset="0"/>
              <a:cs typeface="Calibri" panose="020F0502020204030204" pitchFamily="34" charset="0"/>
            </a:endParaRPr>
          </a:p>
          <a:p>
            <a:pPr algn="l">
              <a:buClr>
                <a:schemeClr val="accent1"/>
              </a:buClr>
              <a:buSzPct val="100000"/>
              <a:buChar char="•"/>
            </a:pPr>
            <a:r>
              <a:rPr lang="fr-FR" sz="2000" dirty="0">
                <a:solidFill>
                  <a:srgbClr val="444444"/>
                </a:solidFill>
                <a:latin typeface="Calibri" panose="020F0502020204030204" pitchFamily="34" charset="0"/>
                <a:ea typeface="Calibri" panose="020F0502020204030204" pitchFamily="34" charset="0"/>
                <a:cs typeface="Calibri" panose="020F0502020204030204" pitchFamily="34" charset="0"/>
              </a:rPr>
              <a:t>Le principe de proportionnalité et de pertinence </a:t>
            </a:r>
            <a:br>
              <a:rPr lang="fr-FR" sz="2000" dirty="0">
                <a:solidFill>
                  <a:srgbClr val="444444"/>
                </a:solidFill>
                <a:latin typeface="Calibri" panose="020F0502020204030204" pitchFamily="34" charset="0"/>
                <a:ea typeface="Calibri" panose="020F0502020204030204" pitchFamily="34" charset="0"/>
                <a:cs typeface="Calibri" panose="020F0502020204030204" pitchFamily="34" charset="0"/>
              </a:rPr>
            </a:br>
            <a:br>
              <a:rPr lang="fr-FR" sz="2000" dirty="0">
                <a:solidFill>
                  <a:srgbClr val="444444"/>
                </a:solidFill>
                <a:latin typeface="Calibri" panose="020F0502020204030204" pitchFamily="34" charset="0"/>
                <a:ea typeface="Calibri" panose="020F0502020204030204" pitchFamily="34" charset="0"/>
                <a:cs typeface="Calibri" panose="020F0502020204030204" pitchFamily="34" charset="0"/>
              </a:rPr>
            </a:br>
            <a:endParaRPr lang="fr-FR" sz="2000" dirty="0">
              <a:solidFill>
                <a:srgbClr val="444444"/>
              </a:solidFill>
              <a:latin typeface="Calibri" panose="020F0502020204030204" pitchFamily="34" charset="0"/>
              <a:ea typeface="Calibri" panose="020F0502020204030204" pitchFamily="34" charset="0"/>
              <a:cs typeface="Calibri" panose="020F0502020204030204" pitchFamily="34" charset="0"/>
            </a:endParaRPr>
          </a:p>
          <a:p>
            <a:pPr algn="l">
              <a:buClr>
                <a:schemeClr val="accent1"/>
              </a:buClr>
              <a:buSzPct val="100000"/>
              <a:buChar char="•"/>
            </a:pPr>
            <a:r>
              <a:rPr lang="fr-FR" sz="2000" dirty="0">
                <a:solidFill>
                  <a:srgbClr val="444444"/>
                </a:solidFill>
                <a:latin typeface="Calibri" panose="020F0502020204030204" pitchFamily="34" charset="0"/>
                <a:ea typeface="Calibri" panose="020F0502020204030204" pitchFamily="34" charset="0"/>
                <a:cs typeface="Calibri" panose="020F0502020204030204" pitchFamily="34" charset="0"/>
              </a:rPr>
              <a:t> Le principe d'une durée de conservation limitée </a:t>
            </a:r>
          </a:p>
          <a:p>
            <a:pPr algn="l">
              <a:buClr>
                <a:schemeClr val="accent1"/>
              </a:buClr>
              <a:buSzPct val="100000"/>
            </a:pPr>
            <a:br>
              <a:rPr lang="fr-FR" sz="2000" dirty="0">
                <a:solidFill>
                  <a:srgbClr val="444444"/>
                </a:solidFill>
                <a:latin typeface="Calibri" panose="020F0502020204030204" pitchFamily="34" charset="0"/>
                <a:ea typeface="Calibri" panose="020F0502020204030204" pitchFamily="34" charset="0"/>
                <a:cs typeface="Calibri" panose="020F0502020204030204" pitchFamily="34" charset="0"/>
              </a:rPr>
            </a:br>
            <a:endParaRPr lang="fr-FR" sz="2000" dirty="0">
              <a:solidFill>
                <a:srgbClr val="444444"/>
              </a:solidFill>
              <a:latin typeface="Calibri" panose="020F0502020204030204" pitchFamily="34" charset="0"/>
              <a:ea typeface="Calibri" panose="020F0502020204030204" pitchFamily="34" charset="0"/>
              <a:cs typeface="Calibri" panose="020F0502020204030204" pitchFamily="34" charset="0"/>
            </a:endParaRPr>
          </a:p>
          <a:p>
            <a:pPr algn="l">
              <a:buClr>
                <a:schemeClr val="accent1"/>
              </a:buClr>
              <a:buSzPct val="100000"/>
              <a:buChar char="•"/>
            </a:pPr>
            <a:r>
              <a:rPr lang="fr-FR" sz="2000" dirty="0">
                <a:solidFill>
                  <a:srgbClr val="444444"/>
                </a:solidFill>
                <a:latin typeface="Calibri" panose="020F0502020204030204" pitchFamily="34" charset="0"/>
                <a:ea typeface="Calibri" panose="020F0502020204030204" pitchFamily="34" charset="0"/>
                <a:cs typeface="Calibri" panose="020F0502020204030204" pitchFamily="34" charset="0"/>
              </a:rPr>
              <a:t>Le principe de sécurité et de confidentialité </a:t>
            </a:r>
          </a:p>
          <a:p>
            <a:pPr algn="l">
              <a:buClr>
                <a:schemeClr val="accent1"/>
              </a:buClr>
              <a:buSzPct val="100000"/>
            </a:pPr>
            <a:br>
              <a:rPr lang="fr-FR" sz="2000" dirty="0">
                <a:solidFill>
                  <a:srgbClr val="444444"/>
                </a:solidFill>
                <a:latin typeface="Calibri" panose="020F0502020204030204" pitchFamily="34" charset="0"/>
                <a:ea typeface="Calibri" panose="020F0502020204030204" pitchFamily="34" charset="0"/>
                <a:cs typeface="Calibri" panose="020F0502020204030204" pitchFamily="34" charset="0"/>
              </a:rPr>
            </a:br>
            <a:endParaRPr lang="fr-FR" sz="2000" dirty="0">
              <a:solidFill>
                <a:srgbClr val="444444"/>
              </a:solidFill>
              <a:latin typeface="Calibri" panose="020F0502020204030204" pitchFamily="34" charset="0"/>
              <a:ea typeface="Calibri" panose="020F0502020204030204" pitchFamily="34" charset="0"/>
              <a:cs typeface="Calibri" panose="020F0502020204030204" pitchFamily="34" charset="0"/>
            </a:endParaRPr>
          </a:p>
          <a:p>
            <a:pPr algn="l">
              <a:buClr>
                <a:schemeClr val="accent1"/>
              </a:buClr>
              <a:buSzPct val="100000"/>
              <a:buChar char="•"/>
            </a:pPr>
            <a:r>
              <a:rPr lang="fr-FR" sz="2000" dirty="0">
                <a:solidFill>
                  <a:srgbClr val="444444"/>
                </a:solidFill>
                <a:latin typeface="Calibri" panose="020F0502020204030204" pitchFamily="34" charset="0"/>
                <a:ea typeface="Calibri" panose="020F0502020204030204" pitchFamily="34" charset="0"/>
                <a:cs typeface="Calibri" panose="020F0502020204030204" pitchFamily="34" charset="0"/>
              </a:rPr>
              <a:t>Les droits des personnes.</a:t>
            </a:r>
          </a:p>
          <a:p>
            <a:pPr>
              <a:spcAft>
                <a:spcPts val="2400"/>
              </a:spcAft>
              <a:buClr>
                <a:schemeClr val="accent1"/>
              </a:buClr>
              <a:buSzPct val="100000"/>
            </a:pPr>
            <a:endPar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endParaRPr>
          </a:p>
        </p:txBody>
      </p:sp>
      <p:sp>
        <p:nvSpPr>
          <p:cNvPr id="3" name="Object 1">
            <a:extLst>
              <a:ext uri="{FF2B5EF4-FFF2-40B4-BE49-F238E27FC236}">
                <a16:creationId xmlns:a16="http://schemas.microsoft.com/office/drawing/2014/main" id="{CD02BA4F-E385-10BF-290E-A722689249F5}"/>
              </a:ext>
            </a:extLst>
          </p:cNvPr>
          <p:cNvSpPr/>
          <p:nvPr/>
        </p:nvSpPr>
        <p:spPr>
          <a:xfrm>
            <a:off x="359688" y="1447729"/>
            <a:ext cx="2742741" cy="563620"/>
          </a:xfrm>
          <a:prstGeom prst="rect">
            <a:avLst/>
          </a:prstGeom>
        </p:spPr>
        <p:txBody>
          <a:bodyPr vert="horz" lIns="91440" tIns="45720" rIns="91440" bIns="45720" rtlCol="0" anchor="t">
            <a:normAutofit/>
          </a:bodyPr>
          <a:lstStyle/>
          <a:p>
            <a:pPr>
              <a:spcBef>
                <a:spcPct val="0"/>
              </a:spcBef>
              <a:spcAft>
                <a:spcPts val="600"/>
              </a:spcAft>
            </a:pPr>
            <a:r>
              <a:rPr lang="fr-FR" sz="2000" dirty="0">
                <a:solidFill>
                  <a:srgbClr val="444444"/>
                </a:solidFill>
                <a:latin typeface="Calibri" panose="020F0502020204030204" pitchFamily="34" charset="0"/>
                <a:ea typeface="Calibri" panose="020F0502020204030204" pitchFamily="34" charset="0"/>
                <a:cs typeface="Calibri" panose="020F0502020204030204" pitchFamily="34" charset="0"/>
              </a:rPr>
              <a:t>Les principes du RGPD :</a:t>
            </a:r>
            <a:endParaRPr lang="en-US" sz="2000" dirty="0">
              <a:solidFill>
                <a:srgbClr val="444444"/>
              </a:solidFill>
              <a:latin typeface="Calibri" panose="020F0502020204030204" pitchFamily="34" charset="0"/>
              <a:ea typeface="Calibri" panose="020F0502020204030204" pitchFamily="34" charset="0"/>
              <a:cs typeface="Calibri" panose="020F0502020204030204" pitchFamily="34" charset="0"/>
            </a:endParaRPr>
          </a:p>
        </p:txBody>
      </p:sp>
      <p:sp>
        <p:nvSpPr>
          <p:cNvPr id="6" name="Object 1">
            <a:extLst>
              <a:ext uri="{FF2B5EF4-FFF2-40B4-BE49-F238E27FC236}">
                <a16:creationId xmlns:a16="http://schemas.microsoft.com/office/drawing/2014/main" id="{91C01830-D493-E132-287C-F0AD6F87EA73}"/>
              </a:ext>
            </a:extLst>
          </p:cNvPr>
          <p:cNvSpPr/>
          <p:nvPr/>
        </p:nvSpPr>
        <p:spPr>
          <a:xfrm>
            <a:off x="6267910" y="1447729"/>
            <a:ext cx="2742741" cy="563620"/>
          </a:xfrm>
          <a:prstGeom prst="rect">
            <a:avLst/>
          </a:prstGeom>
        </p:spPr>
        <p:txBody>
          <a:bodyPr vert="horz" lIns="91440" tIns="45720" rIns="91440" bIns="45720" rtlCol="0" anchor="t">
            <a:normAutofit/>
          </a:bodyPr>
          <a:lstStyle/>
          <a:p>
            <a:pPr>
              <a:spcBef>
                <a:spcPct val="0"/>
              </a:spcBef>
              <a:spcAft>
                <a:spcPts val="600"/>
              </a:spcAft>
            </a:pPr>
            <a:r>
              <a:rPr lang="fr-FR" sz="2000" dirty="0">
                <a:solidFill>
                  <a:srgbClr val="444444"/>
                </a:solidFill>
                <a:latin typeface="Calibri" panose="020F0502020204030204" pitchFamily="34" charset="0"/>
                <a:ea typeface="Calibri" panose="020F0502020204030204" pitchFamily="34" charset="0"/>
                <a:cs typeface="Calibri" panose="020F0502020204030204" pitchFamily="34" charset="0"/>
              </a:rPr>
              <a:t>Notre projet:</a:t>
            </a:r>
            <a:endParaRPr lang="en-US" sz="2000" dirty="0">
              <a:solidFill>
                <a:srgbClr val="444444"/>
              </a:solidFill>
              <a:latin typeface="Calibri" panose="020F0502020204030204" pitchFamily="34" charset="0"/>
              <a:ea typeface="Calibri" panose="020F0502020204030204" pitchFamily="34" charset="0"/>
              <a:cs typeface="Calibri" panose="020F0502020204030204" pitchFamily="34" charset="0"/>
            </a:endParaRPr>
          </a:p>
        </p:txBody>
      </p:sp>
      <p:sp>
        <p:nvSpPr>
          <p:cNvPr id="7" name="Object 11">
            <a:extLst>
              <a:ext uri="{FF2B5EF4-FFF2-40B4-BE49-F238E27FC236}">
                <a16:creationId xmlns:a16="http://schemas.microsoft.com/office/drawing/2014/main" id="{64EE4E83-67CA-6EE5-B6EC-E2552CE00001}"/>
              </a:ext>
            </a:extLst>
          </p:cNvPr>
          <p:cNvSpPr/>
          <p:nvPr/>
        </p:nvSpPr>
        <p:spPr>
          <a:xfrm>
            <a:off x="5970190" y="2035840"/>
            <a:ext cx="6064602" cy="4470200"/>
          </a:xfrm>
          <a:prstGeom prst="rect">
            <a:avLst/>
          </a:prstGeom>
          <a:noFill/>
        </p:spPr>
        <p:txBody>
          <a:bodyPr wrap="square" lIns="0" tIns="0" rIns="0" bIns="0" numCol="1" spcCol="360000" rtlCol="0" anchor="t"/>
          <a:lstStyle/>
          <a:p>
            <a:pPr algn="l">
              <a:buClr>
                <a:schemeClr val="accent1"/>
              </a:buClr>
              <a:buSzPct val="100000"/>
              <a:buChar char="•"/>
            </a:pPr>
            <a:r>
              <a:rPr lang="fr-FR" sz="2000" dirty="0">
                <a:solidFill>
                  <a:srgbClr val="444444"/>
                </a:solidFill>
                <a:latin typeface="Calibri" panose="020F0502020204030204" pitchFamily="34" charset="0"/>
                <a:ea typeface="Calibri" panose="020F0502020204030204" pitchFamily="34" charset="0"/>
                <a:cs typeface="Calibri" panose="020F0502020204030204" pitchFamily="34" charset="0"/>
              </a:rPr>
              <a:t> Finalité claire : aider à la saisie de données nutritionnelles précises</a:t>
            </a:r>
          </a:p>
          <a:p>
            <a:pPr algn="l">
              <a:buClr>
                <a:schemeClr val="accent1"/>
              </a:buClr>
              <a:buSzPct val="100000"/>
              <a:buChar char="•"/>
            </a:pPr>
            <a:endParaRPr lang="fr-FR" sz="2000" dirty="0">
              <a:solidFill>
                <a:srgbClr val="444444"/>
              </a:solidFill>
              <a:latin typeface="Calibri" panose="020F0502020204030204" pitchFamily="34" charset="0"/>
              <a:ea typeface="Calibri" panose="020F0502020204030204" pitchFamily="34" charset="0"/>
              <a:cs typeface="Calibri" panose="020F0502020204030204" pitchFamily="34" charset="0"/>
            </a:endParaRPr>
          </a:p>
          <a:p>
            <a:pPr algn="l">
              <a:buClr>
                <a:schemeClr val="accent1"/>
              </a:buClr>
              <a:buSzPct val="100000"/>
              <a:buChar char="•"/>
            </a:pPr>
            <a:r>
              <a:rPr lang="fr-FR" sz="2000" dirty="0">
                <a:solidFill>
                  <a:srgbClr val="444444"/>
                </a:solidFill>
                <a:latin typeface="Calibri" panose="020F0502020204030204" pitchFamily="34" charset="0"/>
                <a:ea typeface="Calibri" panose="020F0502020204030204" pitchFamily="34" charset="0"/>
                <a:cs typeface="Calibri" panose="020F0502020204030204" pitchFamily="34" charset="0"/>
              </a:rPr>
              <a:t>Collecte de données limitée aux informations nutritionnelles requises.</a:t>
            </a:r>
          </a:p>
          <a:p>
            <a:pPr algn="l">
              <a:buClr>
                <a:schemeClr val="accent1"/>
              </a:buClr>
              <a:buSzPct val="100000"/>
              <a:buChar char="•"/>
            </a:pPr>
            <a:endParaRPr lang="fr-FR" sz="2000" dirty="0">
              <a:solidFill>
                <a:srgbClr val="444444"/>
              </a:solidFill>
              <a:latin typeface="Calibri" panose="020F0502020204030204" pitchFamily="34" charset="0"/>
              <a:ea typeface="Calibri" panose="020F0502020204030204" pitchFamily="34" charset="0"/>
              <a:cs typeface="Calibri" panose="020F0502020204030204" pitchFamily="34" charset="0"/>
            </a:endParaRPr>
          </a:p>
          <a:p>
            <a:pPr algn="l">
              <a:buClr>
                <a:schemeClr val="accent1"/>
              </a:buClr>
              <a:buSzPct val="100000"/>
              <a:buChar char="•"/>
            </a:pPr>
            <a:r>
              <a:rPr lang="fr-FR" sz="2000" dirty="0">
                <a:solidFill>
                  <a:srgbClr val="444444"/>
                </a:solidFill>
                <a:latin typeface="Calibri" panose="020F0502020204030204" pitchFamily="34" charset="0"/>
                <a:ea typeface="Calibri" panose="020F0502020204030204" pitchFamily="34" charset="0"/>
                <a:cs typeface="Calibri" panose="020F0502020204030204" pitchFamily="34" charset="0"/>
              </a:rPr>
              <a:t>Les données sont conservées le temps nécessaire à l'objectif de qualité de la base</a:t>
            </a:r>
          </a:p>
          <a:p>
            <a:pPr algn="l">
              <a:buClr>
                <a:schemeClr val="accent1"/>
              </a:buClr>
              <a:buSzPct val="100000"/>
              <a:buChar char="•"/>
            </a:pPr>
            <a:endParaRPr lang="fr-FR" sz="2000" dirty="0">
              <a:solidFill>
                <a:srgbClr val="444444"/>
              </a:solidFill>
              <a:latin typeface="Calibri" panose="020F0502020204030204" pitchFamily="34" charset="0"/>
              <a:ea typeface="Calibri" panose="020F0502020204030204" pitchFamily="34" charset="0"/>
              <a:cs typeface="Calibri" panose="020F0502020204030204" pitchFamily="34" charset="0"/>
            </a:endParaRPr>
          </a:p>
          <a:p>
            <a:pPr algn="l">
              <a:buClr>
                <a:schemeClr val="accent1"/>
              </a:buClr>
              <a:buSzPct val="100000"/>
              <a:buChar char="•"/>
            </a:pPr>
            <a:r>
              <a:rPr lang="fr-FR" sz="2000" dirty="0">
                <a:solidFill>
                  <a:srgbClr val="444444"/>
                </a:solidFill>
                <a:latin typeface="Calibri" panose="020F0502020204030204" pitchFamily="34" charset="0"/>
                <a:ea typeface="Calibri" panose="020F0502020204030204" pitchFamily="34" charset="0"/>
                <a:cs typeface="Calibri" panose="020F0502020204030204" pitchFamily="34" charset="0"/>
              </a:rPr>
              <a:t> Protection des données conformément aux meilleures pratiques.</a:t>
            </a:r>
            <a:br>
              <a:rPr lang="fr-FR" sz="2000" dirty="0">
                <a:solidFill>
                  <a:srgbClr val="444444"/>
                </a:solidFill>
                <a:latin typeface="Calibri" panose="020F0502020204030204" pitchFamily="34" charset="0"/>
                <a:ea typeface="Calibri" panose="020F0502020204030204" pitchFamily="34" charset="0"/>
                <a:cs typeface="Calibri" panose="020F0502020204030204" pitchFamily="34" charset="0"/>
              </a:rPr>
            </a:br>
            <a:endParaRPr lang="fr-FR" sz="2000" dirty="0">
              <a:solidFill>
                <a:srgbClr val="444444"/>
              </a:solidFill>
              <a:latin typeface="Calibri" panose="020F0502020204030204" pitchFamily="34" charset="0"/>
              <a:ea typeface="Calibri" panose="020F0502020204030204" pitchFamily="34" charset="0"/>
              <a:cs typeface="Calibri" panose="020F0502020204030204" pitchFamily="34" charset="0"/>
            </a:endParaRPr>
          </a:p>
          <a:p>
            <a:pPr algn="l">
              <a:buClr>
                <a:schemeClr val="accent1"/>
              </a:buClr>
              <a:buSzPct val="100000"/>
              <a:buChar char="•"/>
            </a:pPr>
            <a:r>
              <a:rPr lang="fr-FR" sz="2000" dirty="0">
                <a:solidFill>
                  <a:srgbClr val="444444"/>
                </a:solidFill>
                <a:latin typeface="Calibri" panose="020F0502020204030204" pitchFamily="34" charset="0"/>
                <a:ea typeface="Calibri" panose="020F0502020204030204" pitchFamily="34" charset="0"/>
                <a:cs typeface="Calibri" panose="020F0502020204030204" pitchFamily="34" charset="0"/>
              </a:rPr>
              <a:t> le projet ne traite pas de données personnelles.</a:t>
            </a:r>
          </a:p>
          <a:p>
            <a:pPr>
              <a:spcAft>
                <a:spcPts val="2400"/>
              </a:spcAft>
              <a:buClr>
                <a:schemeClr val="accent1"/>
              </a:buClr>
              <a:buSzPct val="100000"/>
            </a:pPr>
            <a:endPar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0CA81E11-4D81-A58F-BE08-8C2EE1B56F26}"/>
              </a:ext>
            </a:extLst>
          </p:cNvPr>
          <p:cNvSpPr/>
          <p:nvPr/>
        </p:nvSpPr>
        <p:spPr>
          <a:xfrm>
            <a:off x="5690435" y="1418901"/>
            <a:ext cx="45719" cy="511253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Image 12" descr="Une image contenant dessin humoristique, clipart, Dessin animé, dessin&#10;&#10;Description générée automatiquement">
            <a:extLst>
              <a:ext uri="{FF2B5EF4-FFF2-40B4-BE49-F238E27FC236}">
                <a16:creationId xmlns:a16="http://schemas.microsoft.com/office/drawing/2014/main" id="{5E55ECFE-9B82-E72B-CC4B-5B648512FB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18453" y="47569"/>
            <a:ext cx="1822338" cy="1822338"/>
          </a:xfrm>
          <a:prstGeom prst="rect">
            <a:avLst/>
          </a:prstGeom>
        </p:spPr>
      </p:pic>
    </p:spTree>
    <p:extLst>
      <p:ext uri="{BB962C8B-B14F-4D97-AF65-F5344CB8AC3E}">
        <p14:creationId xmlns:p14="http://schemas.microsoft.com/office/powerpoint/2010/main" val="3974203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1" name="Group 50">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52" name="Straight Connector 51">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82"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83"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84" name="Isosceles Triangle 55">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85"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86"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87"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88" name="Isosceles Triangle 59">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89" name="Isosceles Triangle 60">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grpSp>
      <p:sp>
        <p:nvSpPr>
          <p:cNvPr id="2" name="Object 1"/>
          <p:cNvSpPr/>
          <p:nvPr/>
        </p:nvSpPr>
        <p:spPr>
          <a:xfrm>
            <a:off x="2699909" y="252574"/>
            <a:ext cx="7141724" cy="582246"/>
          </a:xfrm>
          <a:prstGeom prst="rect">
            <a:avLst/>
          </a:prstGeom>
        </p:spPr>
        <p:txBody>
          <a:bodyPr vert="horz" lIns="91440" tIns="45720" rIns="91440" bIns="45720" rtlCol="0" anchor="t">
            <a:normAutofit/>
          </a:bodyPr>
          <a:lstStyle/>
          <a:p>
            <a:pPr>
              <a:spcBef>
                <a:spcPct val="0"/>
              </a:spcBef>
              <a:spcAft>
                <a:spcPts val="600"/>
              </a:spcAft>
            </a:pPr>
            <a:r>
              <a:rPr lang="en-US" sz="3200" dirty="0">
                <a:solidFill>
                  <a:schemeClr val="accent1"/>
                </a:solidFill>
                <a:latin typeface="+mj-lt"/>
                <a:ea typeface="+mj-ea"/>
                <a:cs typeface="+mj-cs"/>
              </a:rPr>
              <a:t>Conclusion et </a:t>
            </a:r>
            <a:r>
              <a:rPr lang="en-US" sz="3200" dirty="0" err="1">
                <a:solidFill>
                  <a:schemeClr val="accent1"/>
                </a:solidFill>
                <a:latin typeface="+mj-lt"/>
                <a:ea typeface="+mj-ea"/>
                <a:cs typeface="+mj-cs"/>
              </a:rPr>
              <a:t>Recommandations</a:t>
            </a:r>
            <a:endParaRPr lang="en-US" sz="3200" dirty="0">
              <a:solidFill>
                <a:schemeClr val="accent1"/>
              </a:solidFill>
              <a:latin typeface="+mj-lt"/>
              <a:ea typeface="+mj-ea"/>
              <a:cs typeface="+mj-cs"/>
            </a:endParaRPr>
          </a:p>
        </p:txBody>
      </p:sp>
      <p:pic>
        <p:nvPicPr>
          <p:cNvPr id="90" name="Picture 46" descr="Route de forêt disparaissant">
            <a:extLst>
              <a:ext uri="{FF2B5EF4-FFF2-40B4-BE49-F238E27FC236}">
                <a16:creationId xmlns:a16="http://schemas.microsoft.com/office/drawing/2014/main" id="{1D79027E-09A5-A785-065B-E1B98F25AC65}"/>
              </a:ext>
            </a:extLst>
          </p:cNvPr>
          <p:cNvPicPr>
            <a:picLocks noChangeAspect="1"/>
          </p:cNvPicPr>
          <p:nvPr/>
        </p:nvPicPr>
        <p:blipFill rotWithShape="1">
          <a:blip r:embed="rId3">
            <a:duotone>
              <a:prstClr val="black"/>
              <a:schemeClr val="tx2">
                <a:tint val="45000"/>
                <a:satMod val="400000"/>
              </a:schemeClr>
            </a:duotone>
          </a:blip>
          <a:srcRect l="30429" r="43031" b="1"/>
          <a:stretch/>
        </p:blipFill>
        <p:spPr>
          <a:xfrm>
            <a:off x="20" y="10"/>
            <a:ext cx="2734036" cy="6876278"/>
          </a:xfrm>
          <a:custGeom>
            <a:avLst/>
            <a:gdLst/>
            <a:ahLst/>
            <a:cxnLst/>
            <a:rect l="l" t="t" r="r" b="b"/>
            <a:pathLst>
              <a:path w="2734056" h="6858000">
                <a:moveTo>
                  <a:pt x="0" y="0"/>
                </a:moveTo>
                <a:lnTo>
                  <a:pt x="1674254" y="0"/>
                </a:lnTo>
                <a:lnTo>
                  <a:pt x="2734056" y="6850199"/>
                </a:lnTo>
                <a:lnTo>
                  <a:pt x="2734056" y="6858000"/>
                </a:lnTo>
                <a:lnTo>
                  <a:pt x="842596" y="6858000"/>
                </a:lnTo>
                <a:lnTo>
                  <a:pt x="0" y="1191846"/>
                </a:lnTo>
                <a:close/>
              </a:path>
            </a:pathLst>
          </a:custGeom>
        </p:spPr>
      </p:pic>
      <p:sp>
        <p:nvSpPr>
          <p:cNvPr id="91" name="Isosceles Triangle 62">
            <a:extLst>
              <a:ext uri="{FF2B5EF4-FFF2-40B4-BE49-F238E27FC236}">
                <a16:creationId xmlns:a16="http://schemas.microsoft.com/office/drawing/2014/main" id="{518E5A25-92C5-4F27-8E26-0AAAB0CDC8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191846"/>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4" name="Object 11">
            <a:extLst>
              <a:ext uri="{FF2B5EF4-FFF2-40B4-BE49-F238E27FC236}">
                <a16:creationId xmlns:a16="http://schemas.microsoft.com/office/drawing/2014/main" id="{DB2D0EAC-719A-30EA-93FC-ECE834EAD14A}"/>
              </a:ext>
            </a:extLst>
          </p:cNvPr>
          <p:cNvSpPr/>
          <p:nvPr/>
        </p:nvSpPr>
        <p:spPr>
          <a:xfrm>
            <a:off x="2831644" y="1360923"/>
            <a:ext cx="8998408" cy="4525527"/>
          </a:xfrm>
          <a:prstGeom prst="rect">
            <a:avLst/>
          </a:prstGeom>
          <a:noFill/>
        </p:spPr>
        <p:txBody>
          <a:bodyPr wrap="square" lIns="0" tIns="0" rIns="0" bIns="0" numCol="1" spcCol="360000" rtlCol="0" anchor="t"/>
          <a:lstStyle/>
          <a:p>
            <a:pPr algn="l">
              <a:buClr>
                <a:schemeClr val="accent1"/>
              </a:buClr>
              <a:buSzPct val="100000"/>
              <a:buChar char="•"/>
            </a:pPr>
            <a:r>
              <a:rPr lang="fr-FR" sz="2000" dirty="0">
                <a:solidFill>
                  <a:srgbClr val="444444"/>
                </a:solidFill>
                <a:latin typeface="Calibri" panose="020F0502020204030204" pitchFamily="34" charset="0"/>
                <a:ea typeface="Calibri" panose="020F0502020204030204" pitchFamily="34" charset="0"/>
                <a:cs typeface="Calibri" panose="020F0502020204030204" pitchFamily="34" charset="0"/>
              </a:rPr>
              <a:t> Synthèse des Résultats</a:t>
            </a:r>
            <a:br>
              <a:rPr lang="fr-FR" sz="2000" dirty="0">
                <a:solidFill>
                  <a:srgbClr val="444444"/>
                </a:solidFill>
                <a:latin typeface="Calibri" panose="020F0502020204030204" pitchFamily="34" charset="0"/>
                <a:ea typeface="Calibri" panose="020F0502020204030204" pitchFamily="34" charset="0"/>
                <a:cs typeface="Calibri" panose="020F0502020204030204" pitchFamily="34" charset="0"/>
              </a:rPr>
            </a:br>
            <a:r>
              <a:rPr lang="fr-FR" sz="1400" dirty="0">
                <a:solidFill>
                  <a:srgbClr val="444444"/>
                </a:solidFill>
                <a:latin typeface="Calibri" panose="020F0502020204030204" pitchFamily="34" charset="0"/>
                <a:ea typeface="Calibri" panose="020F0502020204030204" pitchFamily="34" charset="0"/>
                <a:cs typeface="Calibri" panose="020F0502020204030204" pitchFamily="34" charset="0"/>
              </a:rPr>
              <a:t>    </a:t>
            </a: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Corrélations significatives : validation de l'approche de suggestion/</a:t>
            </a:r>
            <a:r>
              <a:rPr lang="fr-FR" sz="1400" dirty="0" err="1">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auto-complétion</a:t>
            </a: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a:t>
            </a:r>
          </a:p>
          <a:p>
            <a:pPr algn="l">
              <a:buClr>
                <a:schemeClr val="accent1"/>
              </a:buClr>
              <a:buSzPct val="100000"/>
            </a:pP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    Analyse multivariée : révèle des facteurs nutritionnels clés pour l'orientation des suggestions.</a:t>
            </a:r>
            <a:br>
              <a:rPr lang="fr-FR" sz="2000" dirty="0">
                <a:solidFill>
                  <a:srgbClr val="444444"/>
                </a:solidFill>
                <a:latin typeface="Calibri" panose="020F0502020204030204" pitchFamily="34" charset="0"/>
                <a:ea typeface="Calibri" panose="020F0502020204030204" pitchFamily="34" charset="0"/>
                <a:cs typeface="Calibri" panose="020F0502020204030204" pitchFamily="34" charset="0"/>
              </a:rPr>
            </a:br>
            <a:endParaRPr lang="fr-FR" sz="2000" dirty="0">
              <a:solidFill>
                <a:srgbClr val="444444"/>
              </a:solidFill>
              <a:latin typeface="Calibri" panose="020F0502020204030204" pitchFamily="34" charset="0"/>
              <a:ea typeface="Calibri" panose="020F0502020204030204" pitchFamily="34" charset="0"/>
              <a:cs typeface="Calibri" panose="020F0502020204030204" pitchFamily="34" charset="0"/>
            </a:endParaRPr>
          </a:p>
          <a:p>
            <a:pPr>
              <a:buClr>
                <a:schemeClr val="accent1"/>
              </a:buClr>
              <a:buSzPct val="100000"/>
              <a:buChar char="•"/>
            </a:pPr>
            <a:r>
              <a:rPr lang="fr-FR" sz="2000" dirty="0">
                <a:solidFill>
                  <a:srgbClr val="444444"/>
                </a:solidFill>
                <a:latin typeface="Calibri" panose="020F0502020204030204" pitchFamily="34" charset="0"/>
                <a:ea typeface="Calibri" panose="020F0502020204030204" pitchFamily="34" charset="0"/>
                <a:cs typeface="Calibri" panose="020F0502020204030204" pitchFamily="34" charset="0"/>
              </a:rPr>
              <a:t> Viabilité de l'Application</a:t>
            </a:r>
            <a:br>
              <a:rPr lang="fr-FR" sz="2000" dirty="0">
                <a:solidFill>
                  <a:srgbClr val="444444"/>
                </a:solidFill>
                <a:latin typeface="Calibri" panose="020F0502020204030204" pitchFamily="34" charset="0"/>
                <a:ea typeface="Calibri" panose="020F0502020204030204" pitchFamily="34" charset="0"/>
                <a:cs typeface="Calibri" panose="020F0502020204030204" pitchFamily="34" charset="0"/>
              </a:rPr>
            </a:b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    Confirmée par l'analyse des données.</a:t>
            </a:r>
          </a:p>
          <a:p>
            <a:pPr>
              <a:buClr>
                <a:schemeClr val="accent1"/>
              </a:buClr>
              <a:buSzPct val="100000"/>
            </a:pP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    Prédiction fiable de grades nutritionnels possible.</a:t>
            </a:r>
            <a:br>
              <a:rPr lang="fr-FR" sz="2000" dirty="0">
                <a:solidFill>
                  <a:srgbClr val="444444"/>
                </a:solidFill>
                <a:latin typeface="Calibri" panose="020F0502020204030204" pitchFamily="34" charset="0"/>
                <a:ea typeface="Calibri" panose="020F0502020204030204" pitchFamily="34" charset="0"/>
                <a:cs typeface="Calibri" panose="020F0502020204030204" pitchFamily="34" charset="0"/>
              </a:rPr>
            </a:br>
            <a:endParaRPr lang="fr-FR" sz="2000" dirty="0">
              <a:solidFill>
                <a:srgbClr val="444444"/>
              </a:solidFill>
              <a:latin typeface="Calibri" panose="020F0502020204030204" pitchFamily="34" charset="0"/>
              <a:ea typeface="Calibri" panose="020F0502020204030204" pitchFamily="34" charset="0"/>
              <a:cs typeface="Calibri" panose="020F0502020204030204" pitchFamily="34" charset="0"/>
            </a:endParaRPr>
          </a:p>
          <a:p>
            <a:pPr>
              <a:buClr>
                <a:schemeClr val="accent1"/>
              </a:buClr>
              <a:buSzPct val="100000"/>
              <a:buChar char="•"/>
            </a:pPr>
            <a:r>
              <a:rPr lang="fr-FR" sz="2000" dirty="0">
                <a:solidFill>
                  <a:srgbClr val="444444"/>
                </a:solidFill>
                <a:latin typeface="Calibri" panose="020F0502020204030204" pitchFamily="34" charset="0"/>
                <a:ea typeface="Calibri" panose="020F0502020204030204" pitchFamily="34" charset="0"/>
                <a:cs typeface="Calibri" panose="020F0502020204030204" pitchFamily="34" charset="0"/>
              </a:rPr>
              <a:t> Prochaines Étapes</a:t>
            </a:r>
            <a:br>
              <a:rPr lang="fr-FR" sz="2000" dirty="0">
                <a:solidFill>
                  <a:srgbClr val="444444"/>
                </a:solidFill>
                <a:latin typeface="Calibri" panose="020F0502020204030204" pitchFamily="34" charset="0"/>
                <a:ea typeface="Calibri" panose="020F0502020204030204" pitchFamily="34" charset="0"/>
                <a:cs typeface="Calibri" panose="020F0502020204030204" pitchFamily="34" charset="0"/>
              </a:rPr>
            </a:b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     Intégration de l'outil de suggestion dans la base de données Open Food </a:t>
            </a:r>
            <a:r>
              <a:rPr lang="fr-FR" sz="1400" dirty="0" err="1">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Facts</a:t>
            </a: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a:t>
            </a:r>
          </a:p>
          <a:p>
            <a:pPr>
              <a:buClr>
                <a:schemeClr val="accent1"/>
              </a:buClr>
              <a:buSzPct val="100000"/>
            </a:pP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    Tests utilisateurs pour affiner l'interface et les fonctionnalités.</a:t>
            </a:r>
          </a:p>
          <a:p>
            <a:pPr algn="l">
              <a:buClr>
                <a:schemeClr val="accent1"/>
              </a:buClr>
              <a:buSzPct val="100000"/>
              <a:buChar char="•"/>
            </a:pPr>
            <a:endParaRPr lang="fr-FR" sz="2000" dirty="0">
              <a:solidFill>
                <a:srgbClr val="444444"/>
              </a:solidFill>
              <a:latin typeface="Calibri" panose="020F0502020204030204" pitchFamily="34" charset="0"/>
              <a:ea typeface="Calibri" panose="020F0502020204030204" pitchFamily="34" charset="0"/>
              <a:cs typeface="Calibri" panose="020F0502020204030204" pitchFamily="34" charset="0"/>
            </a:endParaRPr>
          </a:p>
          <a:p>
            <a:pPr algn="l">
              <a:buClr>
                <a:schemeClr val="accent1"/>
              </a:buClr>
              <a:buSzPct val="100000"/>
              <a:buChar char="•"/>
            </a:pPr>
            <a:r>
              <a:rPr lang="fr-FR" sz="2000" dirty="0">
                <a:solidFill>
                  <a:srgbClr val="444444"/>
                </a:solidFill>
                <a:latin typeface="Calibri" panose="020F0502020204030204" pitchFamily="34" charset="0"/>
                <a:ea typeface="Calibri" panose="020F0502020204030204" pitchFamily="34" charset="0"/>
                <a:cs typeface="Calibri" panose="020F0502020204030204" pitchFamily="34" charset="0"/>
              </a:rPr>
              <a:t> Recommandations pour Améliorations</a:t>
            </a:r>
            <a:b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b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    Continuer l'enrichissement des données pour affiner les modèles de prédiction.</a:t>
            </a:r>
          </a:p>
          <a:p>
            <a:pPr algn="l">
              <a:buClr>
                <a:schemeClr val="accent1"/>
              </a:buClr>
              <a:buSzPct val="100000"/>
            </a:pP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    Évaluer l'impact de l'outil sur la qualité des saisies des utilisateurs.</a:t>
            </a:r>
            <a:endParaRPr lang="fr-FR" sz="2000" dirty="0">
              <a:solidFill>
                <a:srgbClr val="444444"/>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29237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2">
            <a:extLst>
              <a:ext uri="{FF2B5EF4-FFF2-40B4-BE49-F238E27FC236}">
                <a16:creationId xmlns:a16="http://schemas.microsoft.com/office/drawing/2014/main" id="{B7DC91FD-5FB4-4F19-BBF0-A5792A2E68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Image 17" descr="Une image contenant clipart, Graphique, créativité&#10;&#10;Description générée automatiquement">
            <a:extLst>
              <a:ext uri="{FF2B5EF4-FFF2-40B4-BE49-F238E27FC236}">
                <a16:creationId xmlns:a16="http://schemas.microsoft.com/office/drawing/2014/main" id="{2D33D219-0EBF-D652-579E-C92677D83426}"/>
              </a:ext>
            </a:extLst>
          </p:cNvPr>
          <p:cNvPicPr>
            <a:picLocks noChangeAspect="1"/>
          </p:cNvPicPr>
          <p:nvPr/>
        </p:nvPicPr>
        <p:blipFill rotWithShape="1">
          <a:blip r:embed="rId2">
            <a:extLst>
              <a:ext uri="{28A0092B-C50C-407E-A947-70E740481C1C}">
                <a14:useLocalDpi xmlns:a14="http://schemas.microsoft.com/office/drawing/2010/main" val="0"/>
              </a:ext>
            </a:extLst>
          </a:blip>
          <a:srcRect t="8565" b="18101"/>
          <a:stretch/>
        </p:blipFill>
        <p:spPr>
          <a:xfrm>
            <a:off x="20" y="1828800"/>
            <a:ext cx="12191980" cy="5029200"/>
          </a:xfrm>
          <a:custGeom>
            <a:avLst/>
            <a:gdLst/>
            <a:ahLst/>
            <a:cxnLst/>
            <a:rect l="l" t="t" r="r" b="b"/>
            <a:pathLst>
              <a:path w="7772400" h="5427213">
                <a:moveTo>
                  <a:pt x="7772400" y="0"/>
                </a:moveTo>
                <a:lnTo>
                  <a:pt x="7772400" y="5427213"/>
                </a:lnTo>
                <a:lnTo>
                  <a:pt x="0" y="5427213"/>
                </a:lnTo>
                <a:lnTo>
                  <a:pt x="0" y="3599641"/>
                </a:lnTo>
                <a:close/>
              </a:path>
            </a:pathLst>
          </a:custGeom>
        </p:spPr>
      </p:pic>
      <p:pic>
        <p:nvPicPr>
          <p:cNvPr id="3" name="Image 2" descr="Une image contenant horloge, écriture manuscrite, texte, regarder&#10;&#10;Description générée automatiquement">
            <a:extLst>
              <a:ext uri="{FF2B5EF4-FFF2-40B4-BE49-F238E27FC236}">
                <a16:creationId xmlns:a16="http://schemas.microsoft.com/office/drawing/2014/main" id="{F07FA4AA-1B15-CCFD-A9EE-C5FA9C63E5D5}"/>
              </a:ext>
            </a:extLst>
          </p:cNvPr>
          <p:cNvPicPr>
            <a:picLocks noChangeAspect="1"/>
          </p:cNvPicPr>
          <p:nvPr/>
        </p:nvPicPr>
        <p:blipFill rotWithShape="1">
          <a:blip r:embed="rId3">
            <a:extLst>
              <a:ext uri="{28A0092B-C50C-407E-A947-70E740481C1C}">
                <a14:useLocalDpi xmlns:a14="http://schemas.microsoft.com/office/drawing/2010/main" val="0"/>
              </a:ext>
            </a:extLst>
          </a:blip>
          <a:srcRect l="10079" r="10080"/>
          <a:stretch/>
        </p:blipFill>
        <p:spPr>
          <a:xfrm>
            <a:off x="2" y="10"/>
            <a:ext cx="6015567" cy="5029190"/>
          </a:xfrm>
          <a:custGeom>
            <a:avLst/>
            <a:gdLst/>
            <a:ahLst/>
            <a:cxnLst/>
            <a:rect l="l" t="t" r="r" b="b"/>
            <a:pathLst>
              <a:path w="6015567" h="5029200">
                <a:moveTo>
                  <a:pt x="0" y="0"/>
                </a:moveTo>
                <a:lnTo>
                  <a:pt x="6015567" y="0"/>
                </a:lnTo>
                <a:lnTo>
                  <a:pt x="6015567" y="3383378"/>
                </a:lnTo>
                <a:lnTo>
                  <a:pt x="0" y="5029200"/>
                </a:lnTo>
                <a:close/>
              </a:path>
            </a:pathLst>
          </a:custGeom>
        </p:spPr>
      </p:pic>
      <p:sp>
        <p:nvSpPr>
          <p:cNvPr id="26" name="Freeform: Shape 24">
            <a:extLst>
              <a:ext uri="{FF2B5EF4-FFF2-40B4-BE49-F238E27FC236}">
                <a16:creationId xmlns:a16="http://schemas.microsoft.com/office/drawing/2014/main" id="{96E3985B-1D61-4D32-9CAA-B9C53E7C6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6434" y="0"/>
            <a:ext cx="6015566" cy="3339366"/>
          </a:xfrm>
          <a:custGeom>
            <a:avLst/>
            <a:gdLst>
              <a:gd name="connsiteX0" fmla="*/ 0 w 6015566"/>
              <a:gd name="connsiteY0" fmla="*/ 0 h 3339366"/>
              <a:gd name="connsiteX1" fmla="*/ 6015566 w 6015566"/>
              <a:gd name="connsiteY1" fmla="*/ 0 h 3339366"/>
              <a:gd name="connsiteX2" fmla="*/ 6015566 w 6015566"/>
              <a:gd name="connsiteY2" fmla="*/ 1693544 h 3339366"/>
              <a:gd name="connsiteX3" fmla="*/ 0 w 6015566"/>
              <a:gd name="connsiteY3" fmla="*/ 3339366 h 3339366"/>
            </a:gdLst>
            <a:ahLst/>
            <a:cxnLst>
              <a:cxn ang="0">
                <a:pos x="connsiteX0" y="connsiteY0"/>
              </a:cxn>
              <a:cxn ang="0">
                <a:pos x="connsiteX1" y="connsiteY1"/>
              </a:cxn>
              <a:cxn ang="0">
                <a:pos x="connsiteX2" y="connsiteY2"/>
              </a:cxn>
              <a:cxn ang="0">
                <a:pos x="connsiteX3" y="connsiteY3"/>
              </a:cxn>
            </a:cxnLst>
            <a:rect l="l" t="t" r="r" b="b"/>
            <a:pathLst>
              <a:path w="6015566" h="3339366">
                <a:moveTo>
                  <a:pt x="0" y="0"/>
                </a:moveTo>
                <a:lnTo>
                  <a:pt x="6015566" y="0"/>
                </a:lnTo>
                <a:lnTo>
                  <a:pt x="6015566" y="1693544"/>
                </a:lnTo>
                <a:lnTo>
                  <a:pt x="0" y="333936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ZoneTexte 26">
            <a:extLst>
              <a:ext uri="{FF2B5EF4-FFF2-40B4-BE49-F238E27FC236}">
                <a16:creationId xmlns:a16="http://schemas.microsoft.com/office/drawing/2014/main" id="{6A5C3E06-898D-89CF-0F30-72A351F2B30D}"/>
              </a:ext>
            </a:extLst>
          </p:cNvPr>
          <p:cNvSpPr txBox="1"/>
          <p:nvPr/>
        </p:nvSpPr>
        <p:spPr>
          <a:xfrm>
            <a:off x="6515100" y="443805"/>
            <a:ext cx="4071884" cy="1384995"/>
          </a:xfrm>
          <a:prstGeom prst="rect">
            <a:avLst/>
          </a:prstGeom>
          <a:noFill/>
        </p:spPr>
        <p:txBody>
          <a:bodyPr wrap="none" rtlCol="0">
            <a:spAutoFit/>
          </a:bodyPr>
          <a:lstStyle/>
          <a:p>
            <a:r>
              <a:rPr lang="fr-FR" sz="2800" dirty="0">
                <a:solidFill>
                  <a:schemeClr val="bg1"/>
                </a:solidFill>
                <a:latin typeface="Calibri" panose="020F0502020204030204" pitchFamily="34" charset="0"/>
                <a:ea typeface="Calibri" panose="020F0502020204030204" pitchFamily="34" charset="0"/>
                <a:cs typeface="Calibri" panose="020F0502020204030204" pitchFamily="34" charset="0"/>
              </a:rPr>
              <a:t>Merci pour votre attention</a:t>
            </a:r>
            <a:br>
              <a:rPr lang="fr-FR" sz="2800" dirty="0">
                <a:solidFill>
                  <a:schemeClr val="bg1"/>
                </a:solidFill>
                <a:latin typeface="Calibri" panose="020F0502020204030204" pitchFamily="34" charset="0"/>
                <a:ea typeface="Calibri" panose="020F0502020204030204" pitchFamily="34" charset="0"/>
                <a:cs typeface="Calibri" panose="020F0502020204030204" pitchFamily="34" charset="0"/>
              </a:rPr>
            </a:br>
            <a:endParaRPr lang="fr-FR" sz="28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fr-FR" sz="2800" dirty="0">
                <a:solidFill>
                  <a:schemeClr val="bg1"/>
                </a:solidFill>
                <a:latin typeface="Calibri" panose="020F0502020204030204" pitchFamily="34" charset="0"/>
                <a:ea typeface="Calibri" panose="020F0502020204030204" pitchFamily="34" charset="0"/>
                <a:cs typeface="Calibri" panose="020F0502020204030204" pitchFamily="34" charset="0"/>
              </a:rPr>
              <a:t>Des questions ?</a:t>
            </a:r>
          </a:p>
        </p:txBody>
      </p:sp>
    </p:spTree>
    <p:extLst>
      <p:ext uri="{BB962C8B-B14F-4D97-AF65-F5344CB8AC3E}">
        <p14:creationId xmlns:p14="http://schemas.microsoft.com/office/powerpoint/2010/main" val="680474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9" name="Group 216">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18" name="Straight Connector 217">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9" name="Straight Connector 218">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0"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221"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222" name="Isosceles Triangle 221">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223"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224"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225"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226" name="Isosceles Triangle 225">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227" name="Isosceles Triangle 226">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grpSp>
      <p:pic>
        <p:nvPicPr>
          <p:cNvPr id="7" name="Object 2" descr="preencoded.png">
            <a:extLst>
              <a:ext uri="{FF2B5EF4-FFF2-40B4-BE49-F238E27FC236}">
                <a16:creationId xmlns:a16="http://schemas.microsoft.com/office/drawing/2014/main" id="{02008401-EB3A-27D1-BB8A-F98F15CF0727}"/>
              </a:ext>
            </a:extLst>
          </p:cNvPr>
          <p:cNvPicPr>
            <a:picLocks noChangeAspect="1"/>
          </p:cNvPicPr>
          <p:nvPr/>
        </p:nvPicPr>
        <p:blipFill rotWithShape="1">
          <a:blip r:embed="rId3"/>
          <a:srcRect l="9091" t="16486" b="15332"/>
          <a:stretch/>
        </p:blipFill>
        <p:spPr>
          <a:xfrm>
            <a:off x="1" y="10"/>
            <a:ext cx="12191999" cy="6857990"/>
          </a:xfrm>
          <a:prstGeom prst="rect">
            <a:avLst/>
          </a:prstGeom>
        </p:spPr>
      </p:pic>
      <p:sp>
        <p:nvSpPr>
          <p:cNvPr id="310" name="Isosceles Triangle 228">
            <a:extLst>
              <a:ext uri="{FF2B5EF4-FFF2-40B4-BE49-F238E27FC236}">
                <a16:creationId xmlns:a16="http://schemas.microsoft.com/office/drawing/2014/main" id="{DD6B6433-CCD9-42F6-83C5-76BCAA8FE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311" name="Parallelogram 230">
            <a:extLst>
              <a:ext uri="{FF2B5EF4-FFF2-40B4-BE49-F238E27FC236}">
                <a16:creationId xmlns:a16="http://schemas.microsoft.com/office/drawing/2014/main" id="{442B55CB-F27D-4C06-89E5-4EC99A519C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24188" y="0"/>
            <a:ext cx="9372600" cy="6858000"/>
          </a:xfrm>
          <a:prstGeom prst="parallelogram">
            <a:avLst>
              <a:gd name="adj" fmla="val 14937"/>
            </a:avLst>
          </a:prstGeom>
          <a:solidFill>
            <a:schemeClr val="bg1">
              <a:alpha val="9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12" name="Straight Connector 232">
            <a:extLst>
              <a:ext uri="{FF2B5EF4-FFF2-40B4-BE49-F238E27FC236}">
                <a16:creationId xmlns:a16="http://schemas.microsoft.com/office/drawing/2014/main" id="{48527540-7F01-4C2E-9641-738882048E3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13" name="Straight Connector 234">
            <a:extLst>
              <a:ext uri="{FF2B5EF4-FFF2-40B4-BE49-F238E27FC236}">
                <a16:creationId xmlns:a16="http://schemas.microsoft.com/office/drawing/2014/main" id="{D6F60FB6-F855-43F0-A752-3719156C1E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14" name="Rectangle 23">
            <a:extLst>
              <a:ext uri="{FF2B5EF4-FFF2-40B4-BE49-F238E27FC236}">
                <a16:creationId xmlns:a16="http://schemas.microsoft.com/office/drawing/2014/main" id="{70669A81-0E9B-4B42-AFEA-8F672C6CF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2" name="Object 1"/>
          <p:cNvSpPr/>
          <p:nvPr/>
        </p:nvSpPr>
        <p:spPr>
          <a:xfrm>
            <a:off x="2786047" y="609600"/>
            <a:ext cx="6487955" cy="1320800"/>
          </a:xfrm>
          <a:prstGeom prst="rect">
            <a:avLst/>
          </a:prstGeom>
        </p:spPr>
        <p:txBody>
          <a:bodyPr vert="horz" lIns="91440" tIns="45720" rIns="91440" bIns="45720" rtlCol="0" anchor="t">
            <a:normAutofit/>
          </a:bodyPr>
          <a:lstStyle/>
          <a:p>
            <a:pPr>
              <a:spcBef>
                <a:spcPct val="0"/>
              </a:spcBef>
              <a:spcAft>
                <a:spcPts val="600"/>
              </a:spcAft>
            </a:pPr>
            <a:r>
              <a:rPr lang="en-US" sz="3600">
                <a:solidFill>
                  <a:schemeClr val="accent1"/>
                </a:solidFill>
                <a:latin typeface="+mj-lt"/>
                <a:ea typeface="+mj-ea"/>
                <a:cs typeface="+mj-cs"/>
              </a:rPr>
              <a:t>Sommaire</a:t>
            </a:r>
          </a:p>
        </p:txBody>
      </p:sp>
      <p:sp>
        <p:nvSpPr>
          <p:cNvPr id="315" name="Rectangle 25">
            <a:extLst>
              <a:ext uri="{FF2B5EF4-FFF2-40B4-BE49-F238E27FC236}">
                <a16:creationId xmlns:a16="http://schemas.microsoft.com/office/drawing/2014/main" id="{8C93E0C6-CF08-4771-B5A9-6018CB3AE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316" name="Isosceles Triangle 240">
            <a:extLst>
              <a:ext uri="{FF2B5EF4-FFF2-40B4-BE49-F238E27FC236}">
                <a16:creationId xmlns:a16="http://schemas.microsoft.com/office/drawing/2014/main" id="{A011F1B8-62C5-4D08-A621-EAD05C7D6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4" name="Object 3"/>
          <p:cNvSpPr/>
          <p:nvPr/>
        </p:nvSpPr>
        <p:spPr>
          <a:xfrm>
            <a:off x="2786047" y="1761957"/>
            <a:ext cx="6487955" cy="3882362"/>
          </a:xfrm>
          <a:prstGeom prst="rect">
            <a:avLst/>
          </a:prstGeom>
        </p:spPr>
        <p:txBody>
          <a:bodyPr vert="horz" lIns="91440" tIns="45720" rIns="91440" bIns="45720" rtlCol="0">
            <a:normAutofit fontScale="92500" lnSpcReduction="10000"/>
          </a:bodyPr>
          <a:lstStyle/>
          <a:p>
            <a:pPr marL="514350" indent="-514350">
              <a:lnSpc>
                <a:spcPct val="150000"/>
              </a:lnSpc>
              <a:spcBef>
                <a:spcPts val="1000"/>
              </a:spcBef>
              <a:buClr>
                <a:schemeClr val="accent1"/>
              </a:buClr>
              <a:buSzPct val="80000"/>
              <a:buFont typeface="+mj-lt"/>
              <a:buAutoNum type="arabicPeriod"/>
            </a:pPr>
            <a:r>
              <a:rPr lang="en-US" dirty="0">
                <a:solidFill>
                  <a:schemeClr val="tx1">
                    <a:lumMod val="75000"/>
                    <a:lumOff val="25000"/>
                  </a:schemeClr>
                </a:solidFill>
              </a:rPr>
              <a:t>Introduction</a:t>
            </a:r>
          </a:p>
          <a:p>
            <a:pPr marL="514350" indent="-514350">
              <a:lnSpc>
                <a:spcPct val="150000"/>
              </a:lnSpc>
              <a:spcBef>
                <a:spcPts val="1000"/>
              </a:spcBef>
              <a:buClr>
                <a:schemeClr val="accent1"/>
              </a:buClr>
              <a:buSzPct val="80000"/>
              <a:buFont typeface="+mj-lt"/>
              <a:buAutoNum type="arabicPeriod"/>
            </a:pPr>
            <a:r>
              <a:rPr lang="fr-FR" dirty="0">
                <a:solidFill>
                  <a:schemeClr val="tx1">
                    <a:lumMod val="75000"/>
                    <a:lumOff val="25000"/>
                  </a:schemeClr>
                </a:solidFill>
              </a:rPr>
              <a:t>Nettoyage des données</a:t>
            </a:r>
          </a:p>
          <a:p>
            <a:pPr marL="514350" indent="-514350">
              <a:lnSpc>
                <a:spcPct val="150000"/>
              </a:lnSpc>
              <a:spcBef>
                <a:spcPts val="1000"/>
              </a:spcBef>
              <a:buClr>
                <a:schemeClr val="accent1"/>
              </a:buClr>
              <a:buSzPct val="80000"/>
              <a:buFont typeface="+mj-lt"/>
              <a:buAutoNum type="arabicPeriod"/>
            </a:pPr>
            <a:r>
              <a:rPr lang="en-US" dirty="0">
                <a:solidFill>
                  <a:schemeClr val="tx1">
                    <a:lumMod val="75000"/>
                    <a:lumOff val="25000"/>
                  </a:schemeClr>
                </a:solidFill>
              </a:rPr>
              <a:t>Exploration des données</a:t>
            </a:r>
          </a:p>
          <a:p>
            <a:pPr marL="514350" indent="-514350">
              <a:lnSpc>
                <a:spcPct val="150000"/>
              </a:lnSpc>
              <a:spcBef>
                <a:spcPts val="1000"/>
              </a:spcBef>
              <a:buClr>
                <a:schemeClr val="accent1"/>
              </a:buClr>
              <a:buSzPct val="80000"/>
              <a:buFont typeface="+mj-lt"/>
              <a:buAutoNum type="arabicPeriod"/>
            </a:pPr>
            <a:r>
              <a:rPr lang="en-US" dirty="0" err="1">
                <a:solidFill>
                  <a:schemeClr val="tx1">
                    <a:lumMod val="75000"/>
                    <a:lumOff val="25000"/>
                  </a:schemeClr>
                </a:solidFill>
              </a:rPr>
              <a:t>Analyse</a:t>
            </a:r>
            <a:r>
              <a:rPr lang="en-US" dirty="0">
                <a:solidFill>
                  <a:schemeClr val="tx1">
                    <a:lumMod val="75000"/>
                    <a:lumOff val="25000"/>
                  </a:schemeClr>
                </a:solidFill>
              </a:rPr>
              <a:t> </a:t>
            </a:r>
            <a:r>
              <a:rPr lang="en-US" dirty="0" err="1">
                <a:solidFill>
                  <a:schemeClr val="tx1">
                    <a:lumMod val="75000"/>
                    <a:lumOff val="25000"/>
                  </a:schemeClr>
                </a:solidFill>
              </a:rPr>
              <a:t>Bivariée</a:t>
            </a:r>
            <a:endParaRPr lang="en-US" dirty="0">
              <a:solidFill>
                <a:schemeClr val="tx1">
                  <a:lumMod val="75000"/>
                  <a:lumOff val="25000"/>
                </a:schemeClr>
              </a:solidFill>
            </a:endParaRPr>
          </a:p>
          <a:p>
            <a:pPr marL="514350" indent="-514350">
              <a:lnSpc>
                <a:spcPct val="150000"/>
              </a:lnSpc>
              <a:spcBef>
                <a:spcPts val="1000"/>
              </a:spcBef>
              <a:buClr>
                <a:schemeClr val="accent1"/>
              </a:buClr>
              <a:buSzPct val="80000"/>
              <a:buFont typeface="+mj-lt"/>
              <a:buAutoNum type="arabicPeriod"/>
            </a:pPr>
            <a:r>
              <a:rPr lang="en-US" dirty="0" err="1">
                <a:solidFill>
                  <a:schemeClr val="tx1">
                    <a:lumMod val="75000"/>
                    <a:lumOff val="25000"/>
                  </a:schemeClr>
                </a:solidFill>
              </a:rPr>
              <a:t>Analyse</a:t>
            </a:r>
            <a:r>
              <a:rPr lang="en-US" dirty="0">
                <a:solidFill>
                  <a:schemeClr val="tx1">
                    <a:lumMod val="75000"/>
                    <a:lumOff val="25000"/>
                  </a:schemeClr>
                </a:solidFill>
              </a:rPr>
              <a:t> </a:t>
            </a:r>
            <a:r>
              <a:rPr lang="en-US" dirty="0" err="1">
                <a:solidFill>
                  <a:schemeClr val="tx1">
                    <a:lumMod val="75000"/>
                    <a:lumOff val="25000"/>
                  </a:schemeClr>
                </a:solidFill>
              </a:rPr>
              <a:t>Multivariée</a:t>
            </a:r>
            <a:endParaRPr lang="en-US" dirty="0">
              <a:solidFill>
                <a:schemeClr val="tx1">
                  <a:lumMod val="75000"/>
                  <a:lumOff val="25000"/>
                </a:schemeClr>
              </a:solidFill>
            </a:endParaRPr>
          </a:p>
          <a:p>
            <a:pPr marL="514350" indent="-514350">
              <a:lnSpc>
                <a:spcPct val="150000"/>
              </a:lnSpc>
              <a:spcBef>
                <a:spcPts val="1000"/>
              </a:spcBef>
              <a:buClr>
                <a:schemeClr val="accent1"/>
              </a:buClr>
              <a:buSzPct val="80000"/>
              <a:buFont typeface="+mj-lt"/>
              <a:buAutoNum type="arabicPeriod"/>
            </a:pPr>
            <a:r>
              <a:rPr lang="en-US" dirty="0" err="1">
                <a:solidFill>
                  <a:schemeClr val="tx1">
                    <a:lumMod val="75000"/>
                    <a:lumOff val="25000"/>
                  </a:schemeClr>
                </a:solidFill>
              </a:rPr>
              <a:t>Résultats</a:t>
            </a:r>
            <a:r>
              <a:rPr lang="en-US" dirty="0">
                <a:solidFill>
                  <a:schemeClr val="tx1">
                    <a:lumMod val="75000"/>
                    <a:lumOff val="25000"/>
                  </a:schemeClr>
                </a:solidFill>
              </a:rPr>
              <a:t> et observations</a:t>
            </a:r>
          </a:p>
          <a:p>
            <a:pPr marL="514350" indent="-514350">
              <a:lnSpc>
                <a:spcPct val="150000"/>
              </a:lnSpc>
              <a:spcBef>
                <a:spcPts val="1000"/>
              </a:spcBef>
              <a:buClr>
                <a:schemeClr val="accent1"/>
              </a:buClr>
              <a:buSzPct val="80000"/>
              <a:buFont typeface="+mj-lt"/>
              <a:buAutoNum type="arabicPeriod"/>
            </a:pPr>
            <a:r>
              <a:rPr lang="en-US" dirty="0">
                <a:solidFill>
                  <a:schemeClr val="tx1">
                    <a:lumMod val="75000"/>
                    <a:lumOff val="25000"/>
                  </a:schemeClr>
                </a:solidFill>
              </a:rPr>
              <a:t>Respect des Principes du RGPD</a:t>
            </a:r>
          </a:p>
          <a:p>
            <a:pPr marL="514350" indent="-514350">
              <a:lnSpc>
                <a:spcPct val="150000"/>
              </a:lnSpc>
              <a:spcBef>
                <a:spcPts val="1000"/>
              </a:spcBef>
              <a:buClr>
                <a:schemeClr val="accent1"/>
              </a:buClr>
              <a:buSzPct val="80000"/>
              <a:buFont typeface="+mj-lt"/>
              <a:buAutoNum type="arabicPeriod"/>
            </a:pPr>
            <a:r>
              <a:rPr lang="en-US" dirty="0">
                <a:solidFill>
                  <a:schemeClr val="tx1">
                    <a:lumMod val="75000"/>
                    <a:lumOff val="25000"/>
                  </a:schemeClr>
                </a:solidFill>
              </a:rPr>
              <a:t>Conclusion et </a:t>
            </a:r>
            <a:r>
              <a:rPr lang="en-US" dirty="0" err="1">
                <a:solidFill>
                  <a:schemeClr val="tx1">
                    <a:lumMod val="75000"/>
                    <a:lumOff val="25000"/>
                  </a:schemeClr>
                </a:solidFill>
              </a:rPr>
              <a:t>Recommandations</a:t>
            </a:r>
            <a:endParaRPr lang="en-US" dirty="0">
              <a:solidFill>
                <a:schemeClr val="tx1">
                  <a:lumMod val="75000"/>
                  <a:lumOff val="25000"/>
                </a:schemeClr>
              </a:solidFill>
            </a:endParaRPr>
          </a:p>
        </p:txBody>
      </p:sp>
      <p:sp>
        <p:nvSpPr>
          <p:cNvPr id="317" name="Rectangle 27">
            <a:extLst>
              <a:ext uri="{FF2B5EF4-FFF2-40B4-BE49-F238E27FC236}">
                <a16:creationId xmlns:a16="http://schemas.microsoft.com/office/drawing/2014/main" id="{C6A6AECB-428C-4CB4-B65A-359F08B6D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318" name="Rectangle 28">
            <a:extLst>
              <a:ext uri="{FF2B5EF4-FFF2-40B4-BE49-F238E27FC236}">
                <a16:creationId xmlns:a16="http://schemas.microsoft.com/office/drawing/2014/main" id="{28D1A6ED-2AB6-46A3-A315-485B8BF936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319" name="Rectangle 29">
            <a:extLst>
              <a:ext uri="{FF2B5EF4-FFF2-40B4-BE49-F238E27FC236}">
                <a16:creationId xmlns:a16="http://schemas.microsoft.com/office/drawing/2014/main" id="{B61CE46B-8525-46A8-AB7B-DCBCC1B65F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320" name="Isosceles Triangle 248">
            <a:extLst>
              <a:ext uri="{FF2B5EF4-FFF2-40B4-BE49-F238E27FC236}">
                <a16:creationId xmlns:a16="http://schemas.microsoft.com/office/drawing/2014/main" id="{4412B991-9935-45FB-A17E-8F30DD832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Tree>
    <p:extLst>
      <p:ext uri="{BB962C8B-B14F-4D97-AF65-F5344CB8AC3E}">
        <p14:creationId xmlns:p14="http://schemas.microsoft.com/office/powerpoint/2010/main" val="37278511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3D6D5-DAB6-6D5F-73B1-7DE50A943101}"/>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13FACC01-FD49-DA42-6154-4391117E472C}"/>
              </a:ext>
            </a:extLst>
          </p:cNvPr>
          <p:cNvSpPr/>
          <p:nvPr/>
        </p:nvSpPr>
        <p:spPr>
          <a:xfrm>
            <a:off x="8038531" y="1281222"/>
            <a:ext cx="3991970" cy="3509141"/>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Object 1">
            <a:extLst>
              <a:ext uri="{FF2B5EF4-FFF2-40B4-BE49-F238E27FC236}">
                <a16:creationId xmlns:a16="http://schemas.microsoft.com/office/drawing/2014/main" id="{931998E7-1710-B667-DFC0-7BA924BE8DF6}"/>
              </a:ext>
            </a:extLst>
          </p:cNvPr>
          <p:cNvSpPr/>
          <p:nvPr/>
        </p:nvSpPr>
        <p:spPr>
          <a:xfrm>
            <a:off x="0" y="274715"/>
            <a:ext cx="12192000" cy="563620"/>
          </a:xfrm>
          <a:prstGeom prst="rect">
            <a:avLst/>
          </a:prstGeom>
          <a:noFill/>
        </p:spPr>
        <p:txBody>
          <a:bodyPr wrap="square" lIns="0" tIns="0" rIns="0" bIns="0" rtlCol="0" anchor="t"/>
          <a:lstStyle/>
          <a:p>
            <a:pPr algn="ctr">
              <a:lnSpc>
                <a:spcPts val="4440"/>
              </a:lnSpc>
            </a:pPr>
            <a:r>
              <a:rPr lang="en-US" sz="3200" dirty="0">
                <a:solidFill>
                  <a:schemeClr val="accent1"/>
                </a:solidFill>
                <a:latin typeface="+mj-lt"/>
                <a:ea typeface="Calibri" panose="020F0502020204030204" pitchFamily="34" charset="0"/>
                <a:cs typeface="Calibri" panose="020F0502020204030204" pitchFamily="34" charset="0"/>
              </a:rPr>
              <a:t>1. </a:t>
            </a:r>
            <a:r>
              <a:rPr lang="fr-FR" sz="3200" dirty="0">
                <a:solidFill>
                  <a:schemeClr val="accent1"/>
                </a:solidFill>
                <a:latin typeface="+mj-lt"/>
                <a:ea typeface="Calibri" panose="020F0502020204030204" pitchFamily="34" charset="0"/>
                <a:cs typeface="Calibri" panose="020F0502020204030204" pitchFamily="34" charset="0"/>
              </a:rPr>
              <a:t>Introduction</a:t>
            </a:r>
          </a:p>
        </p:txBody>
      </p:sp>
      <p:sp>
        <p:nvSpPr>
          <p:cNvPr id="12" name="Object 11">
            <a:extLst>
              <a:ext uri="{FF2B5EF4-FFF2-40B4-BE49-F238E27FC236}">
                <a16:creationId xmlns:a16="http://schemas.microsoft.com/office/drawing/2014/main" id="{EC172853-4A4D-C32C-D02A-CC861CBB5C00}"/>
              </a:ext>
            </a:extLst>
          </p:cNvPr>
          <p:cNvSpPr/>
          <p:nvPr/>
        </p:nvSpPr>
        <p:spPr>
          <a:xfrm>
            <a:off x="371177" y="1460962"/>
            <a:ext cx="11393193" cy="3329401"/>
          </a:xfrm>
          <a:prstGeom prst="rect">
            <a:avLst/>
          </a:prstGeom>
          <a:noFill/>
        </p:spPr>
        <p:txBody>
          <a:bodyPr wrap="square" lIns="0" tIns="0" rIns="0" bIns="0" numCol="3" spcCol="360000" rtlCol="0" anchor="t"/>
          <a:lstStyle/>
          <a:p>
            <a:pPr algn="l">
              <a:spcAft>
                <a:spcPts val="2400"/>
              </a:spcAft>
              <a:buClr>
                <a:schemeClr val="accent1"/>
              </a:buClr>
              <a:buSzPct val="100000"/>
              <a:buChar char="•"/>
            </a:pPr>
            <a:r>
              <a:rPr lang="en-US" sz="2000" dirty="0">
                <a:solidFill>
                  <a:srgbClr val="444444"/>
                </a:solidFill>
                <a:latin typeface="Calibri" panose="020F0502020204030204" pitchFamily="34" charset="0"/>
                <a:ea typeface="Calibri" panose="020F0502020204030204" pitchFamily="34" charset="0"/>
                <a:cs typeface="Calibri" panose="020F0502020204030204" pitchFamily="34" charset="0"/>
              </a:rPr>
              <a:t> </a:t>
            </a:r>
            <a:r>
              <a:rPr lang="en-US" sz="2000" dirty="0" err="1">
                <a:solidFill>
                  <a:srgbClr val="444444"/>
                </a:solidFill>
                <a:latin typeface="Calibri" panose="020F0502020204030204" pitchFamily="34" charset="0"/>
                <a:ea typeface="Calibri" panose="020F0502020204030204" pitchFamily="34" charset="0"/>
                <a:cs typeface="Calibri" panose="020F0502020204030204" pitchFamily="34" charset="0"/>
              </a:rPr>
              <a:t>Agence</a:t>
            </a:r>
            <a:r>
              <a:rPr lang="en-US" sz="2000" dirty="0">
                <a:solidFill>
                  <a:srgbClr val="444444"/>
                </a:solidFill>
                <a:latin typeface="Calibri" panose="020F0502020204030204" pitchFamily="34" charset="0"/>
                <a:ea typeface="Calibri" panose="020F0502020204030204" pitchFamily="34" charset="0"/>
                <a:cs typeface="Calibri" panose="020F0502020204030204" pitchFamily="34" charset="0"/>
              </a:rPr>
              <a:t> </a:t>
            </a:r>
            <a:r>
              <a:rPr lang="en-US" sz="2000" dirty="0" err="1">
                <a:solidFill>
                  <a:srgbClr val="444444"/>
                </a:solidFill>
                <a:latin typeface="Calibri" panose="020F0502020204030204" pitchFamily="34" charset="0"/>
                <a:ea typeface="Calibri" panose="020F0502020204030204" pitchFamily="34" charset="0"/>
                <a:cs typeface="Calibri" panose="020F0502020204030204" pitchFamily="34" charset="0"/>
              </a:rPr>
              <a:t>Santé</a:t>
            </a:r>
            <a:r>
              <a:rPr lang="en-US" sz="2000" dirty="0">
                <a:solidFill>
                  <a:srgbClr val="444444"/>
                </a:solidFill>
                <a:latin typeface="Calibri" panose="020F0502020204030204" pitchFamily="34" charset="0"/>
                <a:ea typeface="Calibri" panose="020F0502020204030204" pitchFamily="34" charset="0"/>
                <a:cs typeface="Calibri" panose="020F0502020204030204" pitchFamily="34" charset="0"/>
              </a:rPr>
              <a:t> </a:t>
            </a:r>
            <a:r>
              <a:rPr lang="en-US" sz="2000" dirty="0" err="1">
                <a:solidFill>
                  <a:srgbClr val="444444"/>
                </a:solidFill>
                <a:latin typeface="Calibri" panose="020F0502020204030204" pitchFamily="34" charset="0"/>
                <a:ea typeface="Calibri" panose="020F0502020204030204" pitchFamily="34" charset="0"/>
                <a:cs typeface="Calibri" panose="020F0502020204030204" pitchFamily="34" charset="0"/>
              </a:rPr>
              <a:t>publique</a:t>
            </a:r>
            <a:r>
              <a:rPr lang="en-US" sz="2000" dirty="0">
                <a:solidFill>
                  <a:srgbClr val="444444"/>
                </a:solidFill>
                <a:latin typeface="Calibri" panose="020F0502020204030204" pitchFamily="34" charset="0"/>
                <a:ea typeface="Calibri" panose="020F0502020204030204" pitchFamily="34" charset="0"/>
                <a:cs typeface="Calibri" panose="020F0502020204030204" pitchFamily="34" charset="0"/>
              </a:rPr>
              <a:t> France</a:t>
            </a:r>
            <a:br>
              <a:rPr lang="en-US" sz="2000" dirty="0">
                <a:solidFill>
                  <a:srgbClr val="444444"/>
                </a:solidFill>
                <a:latin typeface="Calibri" panose="020F0502020204030204" pitchFamily="34" charset="0"/>
                <a:ea typeface="Calibri" panose="020F0502020204030204" pitchFamily="34" charset="0"/>
                <a:cs typeface="Calibri" panose="020F0502020204030204" pitchFamily="34" charset="0"/>
              </a:rPr>
            </a:b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acteur majeur en santé publique, dédié à l'amélioration de la santé des citoyens à travers la prévention et la recherche</a:t>
            </a:r>
          </a:p>
          <a:p>
            <a:pPr>
              <a:spcAft>
                <a:spcPts val="2400"/>
              </a:spcAft>
              <a:buClr>
                <a:schemeClr val="accent1"/>
              </a:buClr>
              <a:buSzPct val="100000"/>
              <a:buFontTx/>
              <a:buChar char="•"/>
            </a:pPr>
            <a:r>
              <a:rPr lang="en-US" sz="2000" dirty="0">
                <a:solidFill>
                  <a:srgbClr val="444444"/>
                </a:solidFill>
                <a:latin typeface="Calibri" panose="020F0502020204030204" pitchFamily="34" charset="0"/>
                <a:ea typeface="Calibri" panose="020F0502020204030204" pitchFamily="34" charset="0"/>
                <a:cs typeface="Calibri" panose="020F0502020204030204" pitchFamily="34" charset="0"/>
              </a:rPr>
              <a:t> Open Food Facts</a:t>
            </a:r>
            <a:br>
              <a:rPr lang="en-US" sz="2000" dirty="0">
                <a:solidFill>
                  <a:srgbClr val="444444"/>
                </a:solidFill>
                <a:latin typeface="Calibri" panose="020F0502020204030204" pitchFamily="34" charset="0"/>
                <a:ea typeface="Calibri" panose="020F0502020204030204" pitchFamily="34" charset="0"/>
                <a:cs typeface="Calibri" panose="020F0502020204030204" pitchFamily="34" charset="0"/>
              </a:rPr>
            </a:b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base de données collaborative, libre et ouverte contenant des informations nutritionnelles sur des milliers de produits alimentaires</a:t>
            </a:r>
          </a:p>
          <a:p>
            <a:pPr>
              <a:spcAft>
                <a:spcPts val="2400"/>
              </a:spcAft>
              <a:buClr>
                <a:schemeClr val="accent1"/>
              </a:buClr>
              <a:buSzPct val="100000"/>
              <a:buFontTx/>
              <a:buChar char="•"/>
            </a:pPr>
            <a:endPar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endParaRPr>
          </a:p>
          <a:p>
            <a:pPr>
              <a:spcAft>
                <a:spcPts val="2400"/>
              </a:spcAft>
              <a:buClr>
                <a:schemeClr val="accent1"/>
              </a:buClr>
              <a:buSzPct val="100000"/>
              <a:buFontTx/>
              <a:buChar char="•"/>
            </a:pPr>
            <a:endPar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endParaRPr>
          </a:p>
          <a:p>
            <a:pPr>
              <a:spcAft>
                <a:spcPts val="2400"/>
              </a:spcAft>
              <a:buClr>
                <a:schemeClr val="accent1"/>
              </a:buClr>
              <a:buSzPct val="100000"/>
              <a:buFontTx/>
              <a:buChar char="•"/>
            </a:pPr>
            <a:endPar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endParaRPr>
          </a:p>
          <a:p>
            <a:pPr>
              <a:spcAft>
                <a:spcPts val="2400"/>
              </a:spcAft>
              <a:buClr>
                <a:schemeClr val="accent1"/>
              </a:buClr>
              <a:buSzPct val="100000"/>
              <a:buFontTx/>
              <a:buChar char="•"/>
            </a:pPr>
            <a:endPar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endParaRPr>
          </a:p>
          <a:p>
            <a:pPr>
              <a:spcAft>
                <a:spcPts val="2400"/>
              </a:spcAft>
              <a:buClr>
                <a:schemeClr val="accent1"/>
              </a:buClr>
              <a:buSzPct val="100000"/>
              <a:buFontTx/>
              <a:buChar char="•"/>
            </a:pPr>
            <a:r>
              <a:rPr lang="en-US" sz="2000" dirty="0">
                <a:solidFill>
                  <a:srgbClr val="444444"/>
                </a:solidFill>
                <a:latin typeface="Calibri" panose="020F0502020204030204" pitchFamily="34" charset="0"/>
                <a:ea typeface="Calibri" panose="020F0502020204030204" pitchFamily="34" charset="0"/>
                <a:cs typeface="Calibri" panose="020F0502020204030204" pitchFamily="34" charset="0"/>
              </a:rPr>
              <a:t> </a:t>
            </a:r>
            <a:r>
              <a:rPr lang="en-US" sz="2000" dirty="0" err="1">
                <a:solidFill>
                  <a:srgbClr val="444444"/>
                </a:solidFill>
                <a:latin typeface="Calibri" panose="020F0502020204030204" pitchFamily="34" charset="0"/>
                <a:ea typeface="Calibri" panose="020F0502020204030204" pitchFamily="34" charset="0"/>
                <a:cs typeface="Calibri" panose="020F0502020204030204" pitchFamily="34" charset="0"/>
              </a:rPr>
              <a:t>Défi</a:t>
            </a:r>
            <a:br>
              <a:rPr lang="en-US" sz="2000" dirty="0">
                <a:solidFill>
                  <a:srgbClr val="444444"/>
                </a:solidFill>
                <a:latin typeface="Calibri" panose="020F0502020204030204" pitchFamily="34" charset="0"/>
                <a:ea typeface="Calibri" panose="020F0502020204030204" pitchFamily="34" charset="0"/>
                <a:cs typeface="Calibri" panose="020F0502020204030204" pitchFamily="34" charset="0"/>
              </a:rPr>
            </a:b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Actuellement, l'ajout de données à Open Food </a:t>
            </a:r>
            <a:r>
              <a:rPr lang="fr-FR" sz="1400" dirty="0" err="1">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Facts</a:t>
            </a: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 est entravé par des erreurs de saisie et des valeurs manquantes, réduisant la fiabilité et la qualité de l'information disponible</a:t>
            </a:r>
          </a:p>
          <a:p>
            <a:pPr>
              <a:spcAft>
                <a:spcPts val="2400"/>
              </a:spcAft>
              <a:buClr>
                <a:schemeClr val="accent1"/>
              </a:buClr>
              <a:buSzPct val="100000"/>
              <a:buFontTx/>
              <a:buChar char="•"/>
            </a:pPr>
            <a:r>
              <a:rPr lang="en-US" sz="2000" dirty="0">
                <a:solidFill>
                  <a:srgbClr val="444444"/>
                </a:solidFill>
                <a:latin typeface="Calibri" panose="020F0502020204030204" pitchFamily="34" charset="0"/>
                <a:ea typeface="Calibri" panose="020F0502020204030204" pitchFamily="34" charset="0"/>
                <a:cs typeface="Calibri" panose="020F0502020204030204" pitchFamily="34" charset="0"/>
              </a:rPr>
              <a:t> Impact </a:t>
            </a:r>
            <a:br>
              <a:rPr lang="en-US" sz="2000" dirty="0">
                <a:solidFill>
                  <a:srgbClr val="444444"/>
                </a:solidFill>
                <a:latin typeface="Calibri" panose="020F0502020204030204" pitchFamily="34" charset="0"/>
                <a:ea typeface="Calibri" panose="020F0502020204030204" pitchFamily="34" charset="0"/>
                <a:cs typeface="Calibri" panose="020F0502020204030204" pitchFamily="34" charset="0"/>
              </a:rPr>
            </a:b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Améliorer cette base de données augmentera significativement la qualité de l'information nutritionnelle accessible, contribuant ainsi à une meilleure santé publique</a:t>
            </a:r>
          </a:p>
          <a:p>
            <a:pPr>
              <a:spcAft>
                <a:spcPts val="2400"/>
              </a:spcAft>
              <a:buClr>
                <a:schemeClr val="accent1"/>
              </a:buClr>
              <a:buSzPct val="100000"/>
              <a:buFontTx/>
              <a:buChar char="•"/>
            </a:pPr>
            <a:endPar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endParaRPr>
          </a:p>
          <a:p>
            <a:pPr>
              <a:spcAft>
                <a:spcPts val="2400"/>
              </a:spcAft>
              <a:buClr>
                <a:schemeClr val="accent1"/>
              </a:buClr>
              <a:buSzPct val="100000"/>
              <a:buFontTx/>
              <a:buChar char="•"/>
            </a:pPr>
            <a:endPar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endParaRPr>
          </a:p>
          <a:p>
            <a:pPr>
              <a:spcAft>
                <a:spcPts val="2400"/>
              </a:spcAft>
              <a:buClr>
                <a:schemeClr val="accent1"/>
              </a:buClr>
              <a:buSzPct val="100000"/>
              <a:buFontTx/>
              <a:buChar char="•"/>
            </a:pPr>
            <a:endPar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endParaRPr>
          </a:p>
          <a:p>
            <a:pPr>
              <a:spcAft>
                <a:spcPts val="2400"/>
              </a:spcAft>
              <a:buClr>
                <a:schemeClr val="accent1"/>
              </a:buClr>
              <a:buSzPct val="100000"/>
              <a:buFontTx/>
              <a:buChar char="•"/>
            </a:pPr>
            <a:r>
              <a:rPr lang="fr-FR" sz="2000" dirty="0">
                <a:solidFill>
                  <a:srgbClr val="444444"/>
                </a:solidFill>
                <a:latin typeface="Calibri" panose="020F0502020204030204" pitchFamily="34" charset="0"/>
                <a:ea typeface="Calibri" panose="020F0502020204030204" pitchFamily="34" charset="0"/>
                <a:cs typeface="Calibri" panose="020F0502020204030204" pitchFamily="34" charset="0"/>
              </a:rPr>
              <a:t> Développement d'un système de suggestion/</a:t>
            </a:r>
            <a:r>
              <a:rPr lang="fr-FR" sz="2000" dirty="0" err="1">
                <a:solidFill>
                  <a:srgbClr val="444444"/>
                </a:solidFill>
                <a:latin typeface="Calibri" panose="020F0502020204030204" pitchFamily="34" charset="0"/>
                <a:ea typeface="Calibri" panose="020F0502020204030204" pitchFamily="34" charset="0"/>
                <a:cs typeface="Calibri" panose="020F0502020204030204" pitchFamily="34" charset="0"/>
              </a:rPr>
              <a:t>auto-complétion</a:t>
            </a:r>
            <a:br>
              <a:rPr lang="en-US" sz="2000" dirty="0">
                <a:solidFill>
                  <a:srgbClr val="444444"/>
                </a:solidFill>
                <a:latin typeface="Calibri" panose="020F0502020204030204" pitchFamily="34" charset="0"/>
                <a:ea typeface="Calibri" panose="020F0502020204030204" pitchFamily="34" charset="0"/>
                <a:cs typeface="Calibri" panose="020F0502020204030204" pitchFamily="34" charset="0"/>
              </a:rPr>
            </a:b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Notre mission est de créer un outil innovant pour assister les utilisateurs dans la saisie des données, rendant le processus plus efficace et réduisant les erreurs.</a:t>
            </a:r>
          </a:p>
          <a:p>
            <a:pPr>
              <a:spcAft>
                <a:spcPts val="2400"/>
              </a:spcAft>
              <a:buClr>
                <a:schemeClr val="accent1"/>
              </a:buClr>
              <a:buSzPct val="100000"/>
              <a:buFontTx/>
              <a:buChar char="•"/>
            </a:pPr>
            <a:r>
              <a:rPr lang="fr-FR" sz="2000" dirty="0">
                <a:solidFill>
                  <a:srgbClr val="444444"/>
                </a:solidFill>
                <a:latin typeface="Calibri" panose="020F0502020204030204" pitchFamily="34" charset="0"/>
                <a:ea typeface="Calibri" panose="020F0502020204030204" pitchFamily="34" charset="0"/>
                <a:cs typeface="Calibri" panose="020F0502020204030204" pitchFamily="34" charset="0"/>
              </a:rPr>
              <a:t> Focus sur le nettoyage et l'exploration des données</a:t>
            </a:r>
            <a:r>
              <a:rPr lang="en-US" sz="2000" dirty="0">
                <a:solidFill>
                  <a:srgbClr val="444444"/>
                </a:solidFill>
                <a:latin typeface="Calibri" panose="020F0502020204030204" pitchFamily="34" charset="0"/>
                <a:ea typeface="Calibri" panose="020F0502020204030204" pitchFamily="34" charset="0"/>
                <a:cs typeface="Calibri" panose="020F0502020204030204" pitchFamily="34" charset="0"/>
              </a:rPr>
              <a:t> </a:t>
            </a:r>
            <a:br>
              <a:rPr lang="en-US" sz="2000" dirty="0">
                <a:solidFill>
                  <a:srgbClr val="444444"/>
                </a:solidFill>
                <a:latin typeface="Calibri" panose="020F0502020204030204" pitchFamily="34" charset="0"/>
                <a:ea typeface="Calibri" panose="020F0502020204030204" pitchFamily="34" charset="0"/>
                <a:cs typeface="Calibri" panose="020F0502020204030204" pitchFamily="34" charset="0"/>
              </a:rPr>
            </a:b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 La première étape cruciale est de nettoyer et d'explorer la base de données existante, pour évaluer la faisabilité et la pertinence de notre solution proposée.</a:t>
            </a:r>
            <a:endParaRPr lang="fr-FR" sz="20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endParaRPr>
          </a:p>
        </p:txBody>
      </p:sp>
      <p:sp>
        <p:nvSpPr>
          <p:cNvPr id="4" name="Espace réservé du numéro de diapositive 1">
            <a:extLst>
              <a:ext uri="{FF2B5EF4-FFF2-40B4-BE49-F238E27FC236}">
                <a16:creationId xmlns:a16="http://schemas.microsoft.com/office/drawing/2014/main" id="{99D63C86-B803-11AF-C659-7CDD69ADD22F}"/>
              </a:ext>
            </a:extLst>
          </p:cNvPr>
          <p:cNvSpPr txBox="1">
            <a:spLocks/>
          </p:cNvSpPr>
          <p:nvPr/>
        </p:nvSpPr>
        <p:spPr>
          <a:xfrm>
            <a:off x="0" y="6492875"/>
            <a:ext cx="683339"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3</a:t>
            </a:fld>
            <a:endParaRPr lang="en-US" dirty="0"/>
          </a:p>
        </p:txBody>
      </p:sp>
      <p:pic>
        <p:nvPicPr>
          <p:cNvPr id="13" name="Image 12">
            <a:extLst>
              <a:ext uri="{FF2B5EF4-FFF2-40B4-BE49-F238E27FC236}">
                <a16:creationId xmlns:a16="http://schemas.microsoft.com/office/drawing/2014/main" id="{82EC547E-85EE-CDD8-D5F3-9A1B3EA126E7}"/>
              </a:ext>
            </a:extLst>
          </p:cNvPr>
          <p:cNvPicPr>
            <a:picLocks noChangeAspect="1"/>
          </p:cNvPicPr>
          <p:nvPr/>
        </p:nvPicPr>
        <p:blipFill>
          <a:blip r:embed="rId3"/>
          <a:stretch>
            <a:fillRect/>
          </a:stretch>
        </p:blipFill>
        <p:spPr>
          <a:xfrm>
            <a:off x="5566234" y="4544580"/>
            <a:ext cx="1059531" cy="1657320"/>
          </a:xfrm>
          <a:prstGeom prst="rect">
            <a:avLst/>
          </a:prstGeom>
        </p:spPr>
      </p:pic>
      <p:pic>
        <p:nvPicPr>
          <p:cNvPr id="16" name="Image 15" descr="Une image contenant texte, Police, Graphique, graphisme&#10;&#10;Description générée automatiquement">
            <a:extLst>
              <a:ext uri="{FF2B5EF4-FFF2-40B4-BE49-F238E27FC236}">
                <a16:creationId xmlns:a16="http://schemas.microsoft.com/office/drawing/2014/main" id="{744D397E-5AB0-30F3-757C-950B98AC3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717" y="4592175"/>
            <a:ext cx="2847975" cy="1609725"/>
          </a:xfrm>
          <a:prstGeom prst="rect">
            <a:avLst/>
          </a:prstGeom>
        </p:spPr>
      </p:pic>
      <p:sp>
        <p:nvSpPr>
          <p:cNvPr id="18" name="Object 11">
            <a:extLst>
              <a:ext uri="{FF2B5EF4-FFF2-40B4-BE49-F238E27FC236}">
                <a16:creationId xmlns:a16="http://schemas.microsoft.com/office/drawing/2014/main" id="{B46CFDF2-5F88-B815-1A9D-1252859AC4D2}"/>
              </a:ext>
            </a:extLst>
          </p:cNvPr>
          <p:cNvSpPr/>
          <p:nvPr/>
        </p:nvSpPr>
        <p:spPr>
          <a:xfrm>
            <a:off x="237344" y="3859282"/>
            <a:ext cx="7493388" cy="1168840"/>
          </a:xfrm>
          <a:prstGeom prst="rect">
            <a:avLst/>
          </a:prstGeom>
          <a:noFill/>
        </p:spPr>
        <p:txBody>
          <a:bodyPr wrap="square" lIns="0" tIns="0" rIns="0" bIns="0" rtlCol="0" anchor="t"/>
          <a:lstStyle/>
          <a:p>
            <a:pPr marL="242900" indent="-242900" algn="l">
              <a:buClr>
                <a:schemeClr val="accent1"/>
              </a:buClr>
              <a:buSzPct val="100000"/>
              <a:buChar char="•"/>
            </a:pPr>
            <a:endPar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endParaRPr>
          </a:p>
        </p:txBody>
      </p:sp>
      <p:sp>
        <p:nvSpPr>
          <p:cNvPr id="20" name="Object 11">
            <a:extLst>
              <a:ext uri="{FF2B5EF4-FFF2-40B4-BE49-F238E27FC236}">
                <a16:creationId xmlns:a16="http://schemas.microsoft.com/office/drawing/2014/main" id="{99375CF0-EBDC-B82F-70DB-AC8EDAA69419}"/>
              </a:ext>
            </a:extLst>
          </p:cNvPr>
          <p:cNvSpPr/>
          <p:nvPr/>
        </p:nvSpPr>
        <p:spPr>
          <a:xfrm>
            <a:off x="237344" y="2618303"/>
            <a:ext cx="7493389" cy="928890"/>
          </a:xfrm>
          <a:prstGeom prst="rect">
            <a:avLst/>
          </a:prstGeom>
          <a:noFill/>
        </p:spPr>
        <p:txBody>
          <a:bodyPr wrap="square" lIns="0" tIns="0" rIns="0" bIns="0" rtlCol="0" anchor="t"/>
          <a:lstStyle/>
          <a:p>
            <a:pPr marL="242900" indent="-242900" algn="l">
              <a:lnSpc>
                <a:spcPts val="3196"/>
              </a:lnSpc>
              <a:buClr>
                <a:schemeClr val="accent1"/>
              </a:buClr>
              <a:buSzPct val="100000"/>
              <a:buChar char="•"/>
            </a:pPr>
            <a:endParaRPr lang="fr-FR" sz="27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endParaRPr>
          </a:p>
        </p:txBody>
      </p:sp>
      <p:pic>
        <p:nvPicPr>
          <p:cNvPr id="5" name="Image 4" descr="Une image contenant Aliments naturels, Groupe d’aliments, Nourriture complète, produits&#10;&#10;Description générée automatiquement">
            <a:extLst>
              <a:ext uri="{FF2B5EF4-FFF2-40B4-BE49-F238E27FC236}">
                <a16:creationId xmlns:a16="http://schemas.microsoft.com/office/drawing/2014/main" id="{B56821F1-8269-3400-6B9C-7F35EA7548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18749" y="4970103"/>
            <a:ext cx="1231797" cy="1231797"/>
          </a:xfrm>
          <a:prstGeom prst="rect">
            <a:avLst/>
          </a:prstGeom>
        </p:spPr>
      </p:pic>
    </p:spTree>
    <p:extLst>
      <p:ext uri="{BB962C8B-B14F-4D97-AF65-F5344CB8AC3E}">
        <p14:creationId xmlns:p14="http://schemas.microsoft.com/office/powerpoint/2010/main" val="3611954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04E04-C51E-0E16-8D19-7FFC30EA215D}"/>
            </a:ext>
          </a:extLst>
        </p:cNvPr>
        <p:cNvGrpSpPr/>
        <p:nvPr/>
      </p:nvGrpSpPr>
      <p:grpSpPr>
        <a:xfrm>
          <a:off x="0" y="0"/>
          <a:ext cx="0" cy="0"/>
          <a:chOff x="0" y="0"/>
          <a:chExt cx="0" cy="0"/>
        </a:xfrm>
      </p:grpSpPr>
      <p:sp>
        <p:nvSpPr>
          <p:cNvPr id="34" name="Rectangle : coins arrondis 33">
            <a:extLst>
              <a:ext uri="{FF2B5EF4-FFF2-40B4-BE49-F238E27FC236}">
                <a16:creationId xmlns:a16="http://schemas.microsoft.com/office/drawing/2014/main" id="{AFDA2C17-316D-D346-1EFA-3C84259930AB}"/>
              </a:ext>
            </a:extLst>
          </p:cNvPr>
          <p:cNvSpPr/>
          <p:nvPr/>
        </p:nvSpPr>
        <p:spPr>
          <a:xfrm>
            <a:off x="8782333" y="714839"/>
            <a:ext cx="3241343" cy="408762"/>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Object 1">
            <a:extLst>
              <a:ext uri="{FF2B5EF4-FFF2-40B4-BE49-F238E27FC236}">
                <a16:creationId xmlns:a16="http://schemas.microsoft.com/office/drawing/2014/main" id="{EC32A715-F5A9-DEDF-E808-AA612EBBB52C}"/>
              </a:ext>
            </a:extLst>
          </p:cNvPr>
          <p:cNvSpPr/>
          <p:nvPr/>
        </p:nvSpPr>
        <p:spPr>
          <a:xfrm>
            <a:off x="0" y="274715"/>
            <a:ext cx="12192000" cy="563620"/>
          </a:xfrm>
          <a:prstGeom prst="rect">
            <a:avLst/>
          </a:prstGeom>
          <a:noFill/>
        </p:spPr>
        <p:txBody>
          <a:bodyPr wrap="square" lIns="0" tIns="0" rIns="0" bIns="0" rtlCol="0" anchor="t"/>
          <a:lstStyle/>
          <a:p>
            <a:pPr algn="ctr">
              <a:lnSpc>
                <a:spcPts val="4440"/>
              </a:lnSpc>
            </a:pPr>
            <a:r>
              <a:rPr lang="en-US" sz="3200" dirty="0">
                <a:solidFill>
                  <a:schemeClr val="accent1"/>
                </a:solidFill>
                <a:latin typeface="+mj-lt"/>
                <a:ea typeface="Calibri" panose="020F0502020204030204" pitchFamily="34" charset="0"/>
                <a:cs typeface="Calibri" panose="020F0502020204030204" pitchFamily="34" charset="0"/>
              </a:rPr>
              <a:t>2. N</a:t>
            </a:r>
            <a:r>
              <a:rPr lang="fr-FR" sz="3200" dirty="0" err="1">
                <a:solidFill>
                  <a:schemeClr val="accent1"/>
                </a:solidFill>
                <a:latin typeface="+mj-lt"/>
                <a:ea typeface="Calibri" panose="020F0502020204030204" pitchFamily="34" charset="0"/>
                <a:cs typeface="Calibri" panose="020F0502020204030204" pitchFamily="34" charset="0"/>
              </a:rPr>
              <a:t>ettoyage</a:t>
            </a:r>
            <a:r>
              <a:rPr lang="fr-FR" sz="3200" dirty="0">
                <a:solidFill>
                  <a:schemeClr val="accent1"/>
                </a:solidFill>
                <a:latin typeface="+mj-lt"/>
                <a:ea typeface="Calibri" panose="020F0502020204030204" pitchFamily="34" charset="0"/>
                <a:cs typeface="Calibri" panose="020F0502020204030204" pitchFamily="34" charset="0"/>
              </a:rPr>
              <a:t> des données</a:t>
            </a:r>
          </a:p>
          <a:p>
            <a:pPr algn="ctr">
              <a:lnSpc>
                <a:spcPts val="4440"/>
              </a:lnSpc>
            </a:pPr>
            <a:endParaRPr lang="fr-FR" sz="3200" dirty="0">
              <a:solidFill>
                <a:schemeClr val="accent1"/>
              </a:solidFill>
              <a:latin typeface="+mj-lt"/>
              <a:ea typeface="Calibri" panose="020F0502020204030204" pitchFamily="34" charset="0"/>
              <a:cs typeface="Calibri" panose="020F0502020204030204" pitchFamily="34" charset="0"/>
            </a:endParaRPr>
          </a:p>
        </p:txBody>
      </p:sp>
      <p:sp>
        <p:nvSpPr>
          <p:cNvPr id="4" name="Espace réservé du numéro de diapositive 1">
            <a:extLst>
              <a:ext uri="{FF2B5EF4-FFF2-40B4-BE49-F238E27FC236}">
                <a16:creationId xmlns:a16="http://schemas.microsoft.com/office/drawing/2014/main" id="{74317C2F-54F9-4307-A34A-382C106F74A9}"/>
              </a:ext>
            </a:extLst>
          </p:cNvPr>
          <p:cNvSpPr txBox="1">
            <a:spLocks/>
          </p:cNvSpPr>
          <p:nvPr/>
        </p:nvSpPr>
        <p:spPr>
          <a:xfrm>
            <a:off x="0" y="6492875"/>
            <a:ext cx="683339"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4</a:t>
            </a:fld>
            <a:endParaRPr lang="en-US" dirty="0"/>
          </a:p>
        </p:txBody>
      </p:sp>
      <p:sp>
        <p:nvSpPr>
          <p:cNvPr id="18" name="Object 11">
            <a:extLst>
              <a:ext uri="{FF2B5EF4-FFF2-40B4-BE49-F238E27FC236}">
                <a16:creationId xmlns:a16="http://schemas.microsoft.com/office/drawing/2014/main" id="{C9A79164-2124-0FE7-AAB4-044BEC71D802}"/>
              </a:ext>
            </a:extLst>
          </p:cNvPr>
          <p:cNvSpPr/>
          <p:nvPr/>
        </p:nvSpPr>
        <p:spPr>
          <a:xfrm>
            <a:off x="237344" y="3859282"/>
            <a:ext cx="7493388" cy="1168840"/>
          </a:xfrm>
          <a:prstGeom prst="rect">
            <a:avLst/>
          </a:prstGeom>
          <a:noFill/>
        </p:spPr>
        <p:txBody>
          <a:bodyPr wrap="square" lIns="0" tIns="0" rIns="0" bIns="0" rtlCol="0" anchor="t"/>
          <a:lstStyle/>
          <a:p>
            <a:pPr marL="242900" indent="-242900" algn="l">
              <a:buClr>
                <a:schemeClr val="accent1"/>
              </a:buClr>
              <a:buSzPct val="100000"/>
              <a:buChar char="•"/>
            </a:pPr>
            <a:endPar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endParaRPr>
          </a:p>
        </p:txBody>
      </p:sp>
      <p:sp>
        <p:nvSpPr>
          <p:cNvPr id="20" name="Object 11">
            <a:extLst>
              <a:ext uri="{FF2B5EF4-FFF2-40B4-BE49-F238E27FC236}">
                <a16:creationId xmlns:a16="http://schemas.microsoft.com/office/drawing/2014/main" id="{C80DACF5-8481-F113-412F-EC656BB7E0E8}"/>
              </a:ext>
            </a:extLst>
          </p:cNvPr>
          <p:cNvSpPr/>
          <p:nvPr/>
        </p:nvSpPr>
        <p:spPr>
          <a:xfrm>
            <a:off x="237344" y="2618303"/>
            <a:ext cx="7493389" cy="928890"/>
          </a:xfrm>
          <a:prstGeom prst="rect">
            <a:avLst/>
          </a:prstGeom>
          <a:noFill/>
        </p:spPr>
        <p:txBody>
          <a:bodyPr wrap="square" lIns="0" tIns="0" rIns="0" bIns="0" rtlCol="0" anchor="t"/>
          <a:lstStyle/>
          <a:p>
            <a:pPr marL="242900" indent="-242900" algn="l">
              <a:lnSpc>
                <a:spcPts val="3196"/>
              </a:lnSpc>
              <a:buClr>
                <a:schemeClr val="accent1"/>
              </a:buClr>
              <a:buSzPct val="100000"/>
              <a:buChar char="•"/>
            </a:pPr>
            <a:endParaRPr lang="fr-FR" sz="27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endParaRPr>
          </a:p>
        </p:txBody>
      </p:sp>
      <p:sp>
        <p:nvSpPr>
          <p:cNvPr id="5" name="Object 11">
            <a:extLst>
              <a:ext uri="{FF2B5EF4-FFF2-40B4-BE49-F238E27FC236}">
                <a16:creationId xmlns:a16="http://schemas.microsoft.com/office/drawing/2014/main" id="{76A08377-3626-9B00-F471-B13616A838E7}"/>
              </a:ext>
            </a:extLst>
          </p:cNvPr>
          <p:cNvSpPr/>
          <p:nvPr/>
        </p:nvSpPr>
        <p:spPr>
          <a:xfrm>
            <a:off x="498618" y="1325542"/>
            <a:ext cx="9232235" cy="723630"/>
          </a:xfrm>
          <a:prstGeom prst="rect">
            <a:avLst/>
          </a:prstGeom>
          <a:noFill/>
        </p:spPr>
        <p:txBody>
          <a:bodyPr wrap="square" lIns="0" tIns="0" rIns="0" bIns="0" numCol="1" spcCol="360000" rtlCol="0" anchor="t"/>
          <a:lstStyle/>
          <a:p>
            <a:pPr algn="l">
              <a:buClr>
                <a:schemeClr val="accent1"/>
              </a:buClr>
              <a:buSzPct val="100000"/>
              <a:buChar char="•"/>
            </a:pPr>
            <a:r>
              <a:rPr lang="fr-FR" sz="2000" dirty="0">
                <a:solidFill>
                  <a:srgbClr val="444444"/>
                </a:solidFill>
                <a:latin typeface="Calibri" panose="020F0502020204030204" pitchFamily="34" charset="0"/>
                <a:ea typeface="Calibri" panose="020F0502020204030204" pitchFamily="34" charset="0"/>
                <a:cs typeface="Calibri" panose="020F0502020204030204" pitchFamily="34" charset="0"/>
              </a:rPr>
              <a:t> État de la base de données avant nettoyage :</a:t>
            </a:r>
          </a:p>
          <a:p>
            <a:pPr algn="l">
              <a:buClr>
                <a:schemeClr val="accent1"/>
              </a:buClr>
              <a:buSzPct val="100000"/>
            </a:pPr>
            <a:r>
              <a:rPr lang="fr-FR" altLang="fr-FR" sz="2000" dirty="0">
                <a:solidFill>
                  <a:srgbClr val="444444"/>
                </a:solidFill>
                <a:latin typeface="Calibri" panose="020F0502020204030204" pitchFamily="34" charset="0"/>
                <a:ea typeface="Calibri" panose="020F0502020204030204" pitchFamily="34" charset="0"/>
                <a:cs typeface="Calibri" panose="020F0502020204030204" pitchFamily="34" charset="0"/>
              </a:rPr>
              <a:t>   </a:t>
            </a:r>
            <a:r>
              <a:rPr lang="fr-FR" alt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320772 lignes et 162 colonnes avec beaucoup de valeurs manquantes</a:t>
            </a:r>
            <a:endPar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endParaRPr>
          </a:p>
          <a:p>
            <a:pPr>
              <a:spcAft>
                <a:spcPts val="2400"/>
              </a:spcAft>
              <a:buClr>
                <a:schemeClr val="accent1"/>
              </a:buClr>
              <a:buSzPct val="100000"/>
            </a:pPr>
            <a:endPar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endParaRPr>
          </a:p>
        </p:txBody>
      </p:sp>
      <p:pic>
        <p:nvPicPr>
          <p:cNvPr id="24" name="Image 23" descr="Une image contenant texte, croquis, noir et blanc, Parallèle&#10;&#10;Description générée automatiquement">
            <a:extLst>
              <a:ext uri="{FF2B5EF4-FFF2-40B4-BE49-F238E27FC236}">
                <a16:creationId xmlns:a16="http://schemas.microsoft.com/office/drawing/2014/main" id="{2BC8F582-5F18-BF9E-32A5-94755A2491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9992" y="1165220"/>
            <a:ext cx="3992050" cy="1560442"/>
          </a:xfrm>
          <a:prstGeom prst="rect">
            <a:avLst/>
          </a:prstGeom>
        </p:spPr>
      </p:pic>
      <p:sp>
        <p:nvSpPr>
          <p:cNvPr id="27" name="Object 11">
            <a:extLst>
              <a:ext uri="{FF2B5EF4-FFF2-40B4-BE49-F238E27FC236}">
                <a16:creationId xmlns:a16="http://schemas.microsoft.com/office/drawing/2014/main" id="{004111AA-D3D3-05C8-BBAA-61F8D08DFBA8}"/>
              </a:ext>
            </a:extLst>
          </p:cNvPr>
          <p:cNvSpPr/>
          <p:nvPr/>
        </p:nvSpPr>
        <p:spPr>
          <a:xfrm>
            <a:off x="498618" y="2767282"/>
            <a:ext cx="9709907" cy="1456697"/>
          </a:xfrm>
          <a:prstGeom prst="rect">
            <a:avLst/>
          </a:prstGeom>
          <a:noFill/>
        </p:spPr>
        <p:txBody>
          <a:bodyPr wrap="square" lIns="0" tIns="0" rIns="0" bIns="0" numCol="1" spcCol="360000" rtlCol="0" anchor="t"/>
          <a:lstStyle/>
          <a:p>
            <a:pPr algn="l">
              <a:buClr>
                <a:schemeClr val="accent1"/>
              </a:buClr>
              <a:buSzPct val="100000"/>
              <a:buChar char="•"/>
            </a:pPr>
            <a:r>
              <a:rPr lang="fr-FR" sz="2000" dirty="0">
                <a:solidFill>
                  <a:srgbClr val="444444"/>
                </a:solidFill>
                <a:latin typeface="Calibri" panose="020F0502020204030204" pitchFamily="34" charset="0"/>
                <a:ea typeface="Calibri" panose="020F0502020204030204" pitchFamily="34" charset="0"/>
                <a:cs typeface="Calibri" panose="020F0502020204030204" pitchFamily="34" charset="0"/>
              </a:rPr>
              <a:t> Test de faisabilité de l’application sur une variable cible : </a:t>
            </a:r>
          </a:p>
          <a:p>
            <a:pPr algn="l">
              <a:buClr>
                <a:schemeClr val="accent1"/>
              </a:buClr>
              <a:buSzPct val="100000"/>
            </a:pP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     </a:t>
            </a:r>
            <a:r>
              <a:rPr lang="fr-FR" sz="1400" b="1" dirty="0">
                <a:solidFill>
                  <a:srgbClr val="008000">
                    <a:alpha val="80000"/>
                  </a:srgbClr>
                </a:solidFill>
                <a:latin typeface="Calibri" panose="020F0502020204030204" pitchFamily="34" charset="0"/>
                <a:ea typeface="Calibri" panose="020F0502020204030204" pitchFamily="34" charset="0"/>
                <a:cs typeface="Calibri" panose="020F0502020204030204" pitchFamily="34" charset="0"/>
              </a:rPr>
              <a:t>Nutrition score </a:t>
            </a: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 catégorielle, beaucoup de valeurs manquantes (31%), très importante pour les objectifs de santé publique.</a:t>
            </a:r>
          </a:p>
          <a:p>
            <a:pPr algn="l">
              <a:spcAft>
                <a:spcPts val="2400"/>
              </a:spcAft>
              <a:buClr>
                <a:schemeClr val="accent1"/>
              </a:buClr>
              <a:buSzPct val="100000"/>
              <a:buChar char="•"/>
            </a:pPr>
            <a:endParaRPr lang="fr-FR" sz="1400" dirty="0">
              <a:solidFill>
                <a:srgbClr val="444444"/>
              </a:solidFill>
              <a:latin typeface="Calibri" panose="020F0502020204030204" pitchFamily="34" charset="0"/>
              <a:ea typeface="Calibri" panose="020F0502020204030204" pitchFamily="34" charset="0"/>
              <a:cs typeface="Calibri" panose="020F0502020204030204" pitchFamily="34" charset="0"/>
            </a:endParaRPr>
          </a:p>
          <a:p>
            <a:pPr algn="l">
              <a:buClr>
                <a:schemeClr val="accent1"/>
              </a:buClr>
              <a:buSzPct val="100000"/>
              <a:buChar char="•"/>
            </a:pPr>
            <a:r>
              <a:rPr lang="fr-FR" sz="2000" dirty="0">
                <a:solidFill>
                  <a:srgbClr val="444444"/>
                </a:solidFill>
                <a:latin typeface="Calibri" panose="020F0502020204030204" pitchFamily="34" charset="0"/>
                <a:ea typeface="Calibri" panose="020F0502020204030204" pitchFamily="34" charset="0"/>
                <a:cs typeface="Calibri" panose="020F0502020204030204" pitchFamily="34" charset="0"/>
              </a:rPr>
              <a:t> Identification des variables pertinentes </a:t>
            </a:r>
            <a:endPar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endParaRPr>
          </a:p>
          <a:p>
            <a:pPr algn="l">
              <a:buClr>
                <a:schemeClr val="accent1"/>
              </a:buClr>
              <a:buSzPct val="100000"/>
            </a:pP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Revue des champs disponibles et sélection basée sur la pertinence pour l'application de suggestion/</a:t>
            </a:r>
            <a:r>
              <a:rPr lang="fr-FR" sz="1400" dirty="0" err="1">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auto-complétion</a:t>
            </a: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a:t>
            </a:r>
          </a:p>
          <a:p>
            <a:pPr>
              <a:spcAft>
                <a:spcPts val="2400"/>
              </a:spcAft>
              <a:buClr>
                <a:schemeClr val="accent1"/>
              </a:buClr>
              <a:buSzPct val="100000"/>
            </a:pPr>
            <a:endPar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endParaRPr>
          </a:p>
        </p:txBody>
      </p:sp>
      <p:sp>
        <p:nvSpPr>
          <p:cNvPr id="28" name="Object 11">
            <a:extLst>
              <a:ext uri="{FF2B5EF4-FFF2-40B4-BE49-F238E27FC236}">
                <a16:creationId xmlns:a16="http://schemas.microsoft.com/office/drawing/2014/main" id="{7D8CD011-B537-B1DA-16B4-300B1A55783B}"/>
              </a:ext>
            </a:extLst>
          </p:cNvPr>
          <p:cNvSpPr/>
          <p:nvPr/>
        </p:nvSpPr>
        <p:spPr>
          <a:xfrm>
            <a:off x="498617" y="5633092"/>
            <a:ext cx="9709907" cy="684070"/>
          </a:xfrm>
          <a:prstGeom prst="rect">
            <a:avLst/>
          </a:prstGeom>
          <a:noFill/>
        </p:spPr>
        <p:txBody>
          <a:bodyPr wrap="square" lIns="0" tIns="0" rIns="0" bIns="0" numCol="1" spcCol="360000" rtlCol="0" anchor="t"/>
          <a:lstStyle/>
          <a:p>
            <a:pPr algn="l">
              <a:buClr>
                <a:schemeClr val="accent1"/>
              </a:buClr>
              <a:buSzPct val="100000"/>
              <a:buChar char="•"/>
            </a:pPr>
            <a:r>
              <a:rPr lang="fr-FR" sz="2000" dirty="0">
                <a:solidFill>
                  <a:srgbClr val="444444"/>
                </a:solidFill>
                <a:latin typeface="Calibri" panose="020F0502020204030204" pitchFamily="34" charset="0"/>
                <a:ea typeface="Calibri" panose="020F0502020204030204" pitchFamily="34" charset="0"/>
                <a:cs typeface="Calibri" panose="020F0502020204030204" pitchFamily="34" charset="0"/>
              </a:rPr>
              <a:t> Suppression des doublons </a:t>
            </a:r>
          </a:p>
          <a:p>
            <a:pPr algn="l">
              <a:buClr>
                <a:schemeClr val="accent1"/>
              </a:buClr>
              <a:buSzPct val="100000"/>
            </a:pP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sur code / marque, nom de produit /marque, nom de produit / </a:t>
            </a:r>
            <a:r>
              <a:rPr lang="fr-FR" sz="1400" dirty="0" err="1">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energy</a:t>
            </a: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 100g, marque / </a:t>
            </a:r>
            <a:r>
              <a:rPr lang="fr-FR" sz="1400" dirty="0" err="1">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energy</a:t>
            </a: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 100g</a:t>
            </a:r>
          </a:p>
          <a:p>
            <a:pPr algn="l">
              <a:buClr>
                <a:schemeClr val="accent1"/>
              </a:buClr>
              <a:buSzPct val="100000"/>
            </a:pPr>
            <a:endPar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endParaRPr>
          </a:p>
          <a:p>
            <a:pPr>
              <a:spcAft>
                <a:spcPts val="2400"/>
              </a:spcAft>
              <a:buClr>
                <a:schemeClr val="accent1"/>
              </a:buClr>
              <a:buSzPct val="100000"/>
            </a:pPr>
            <a:endPar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endParaRPr>
          </a:p>
        </p:txBody>
      </p:sp>
      <p:sp>
        <p:nvSpPr>
          <p:cNvPr id="30" name="ZoneTexte 29">
            <a:extLst>
              <a:ext uri="{FF2B5EF4-FFF2-40B4-BE49-F238E27FC236}">
                <a16:creationId xmlns:a16="http://schemas.microsoft.com/office/drawing/2014/main" id="{BAB0F227-EA25-6AC3-E50A-B3C4877C5B8E}"/>
              </a:ext>
            </a:extLst>
          </p:cNvPr>
          <p:cNvSpPr txBox="1"/>
          <p:nvPr/>
        </p:nvSpPr>
        <p:spPr>
          <a:xfrm>
            <a:off x="2089152" y="4422262"/>
            <a:ext cx="8013695" cy="1169551"/>
          </a:xfrm>
          <a:prstGeom prst="rect">
            <a:avLst/>
          </a:prstGeom>
          <a:solidFill>
            <a:srgbClr val="E7E0FC"/>
          </a:solidFill>
          <a:ln w="19050">
            <a:solidFill>
              <a:srgbClr val="6764DD"/>
            </a:solidFill>
          </a:ln>
        </p:spPr>
        <p:txBody>
          <a:bodyPr wrap="square" numCol="2" spcCol="36000">
            <a:spAutoFit/>
          </a:bodyPr>
          <a:lstStyle/>
          <a:p>
            <a:pPr algn="l">
              <a:buClr>
                <a:schemeClr val="accent1"/>
              </a:buClr>
              <a:buSzPct val="100000"/>
            </a:pPr>
            <a:r>
              <a:rPr lang="fr-FR" sz="1400" i="1"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Score et groupes : </a:t>
            </a:r>
          </a:p>
          <a:p>
            <a:pPr algn="l">
              <a:buClr>
                <a:schemeClr val="accent1"/>
              </a:buClr>
              <a:buSzPct val="100000"/>
            </a:pPr>
            <a:r>
              <a:rPr lang="fr-FR" sz="1400" dirty="0" err="1">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nutrition_grade_fr</a:t>
            </a: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 nutrition-score-fr_100g,</a:t>
            </a:r>
          </a:p>
          <a:p>
            <a:pPr algn="l">
              <a:buClr>
                <a:schemeClr val="accent1"/>
              </a:buClr>
              <a:buSzPct val="100000"/>
            </a:pP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pnns_groups_1, pnns_groups_2</a:t>
            </a:r>
          </a:p>
          <a:p>
            <a:pPr algn="l">
              <a:buClr>
                <a:schemeClr val="accent1"/>
              </a:buClr>
              <a:buSzPct val="100000"/>
            </a:pPr>
            <a:endPar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endParaRPr>
          </a:p>
          <a:p>
            <a:pPr algn="l">
              <a:buClr>
                <a:schemeClr val="accent1"/>
              </a:buClr>
              <a:buSzPct val="100000"/>
            </a:pPr>
            <a:endPar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endParaRPr>
          </a:p>
          <a:p>
            <a:pPr algn="l">
              <a:buClr>
                <a:schemeClr val="accent1"/>
              </a:buClr>
              <a:buSzPct val="100000"/>
            </a:pPr>
            <a:r>
              <a:rPr lang="fr-FR" sz="1400" i="1"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Nutriments et énergie:</a:t>
            </a:r>
          </a:p>
          <a:p>
            <a:pPr algn="l">
              <a:buClr>
                <a:schemeClr val="accent1"/>
              </a:buClr>
              <a:buSzPct val="100000"/>
            </a:pP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fat_100g, saturated-fat_100g, carbohydrates_100g, sugars_100g, proteins_100g, fiber_100g, alcohol_100g, salt_100g, energy_100g  </a:t>
            </a:r>
          </a:p>
        </p:txBody>
      </p:sp>
      <p:pic>
        <p:nvPicPr>
          <p:cNvPr id="32" name="Image 31" descr="Une image contenant texte, capture d’écran, diagramme, cercle&#10;&#10;Description générée automatiquement">
            <a:extLst>
              <a:ext uri="{FF2B5EF4-FFF2-40B4-BE49-F238E27FC236}">
                <a16:creationId xmlns:a16="http://schemas.microsoft.com/office/drawing/2014/main" id="{4451215E-B955-7270-9ECE-D9B6DE8A76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1402" y="984575"/>
            <a:ext cx="1780605" cy="1858344"/>
          </a:xfrm>
          <a:prstGeom prst="rect">
            <a:avLst/>
          </a:prstGeom>
        </p:spPr>
      </p:pic>
      <p:sp>
        <p:nvSpPr>
          <p:cNvPr id="33" name="ZoneTexte 32">
            <a:extLst>
              <a:ext uri="{FF2B5EF4-FFF2-40B4-BE49-F238E27FC236}">
                <a16:creationId xmlns:a16="http://schemas.microsoft.com/office/drawing/2014/main" id="{55204213-A49D-09C7-7EF7-77BB7749981B}"/>
              </a:ext>
            </a:extLst>
          </p:cNvPr>
          <p:cNvSpPr txBox="1"/>
          <p:nvPr/>
        </p:nvSpPr>
        <p:spPr>
          <a:xfrm>
            <a:off x="8782334" y="702859"/>
            <a:ext cx="3156043" cy="461665"/>
          </a:xfrm>
          <a:prstGeom prst="rect">
            <a:avLst/>
          </a:prstGeom>
          <a:noFill/>
        </p:spPr>
        <p:txBody>
          <a:bodyPr wrap="square" rtlCol="0">
            <a:spAutoFit/>
          </a:bodyPr>
          <a:lstStyle/>
          <a:p>
            <a:pPr algn="ctr"/>
            <a:r>
              <a:rPr lang="fr-FR" sz="1200" dirty="0"/>
              <a:t>Matrice des valeurs présentes/manquantes dans notre jeu de données</a:t>
            </a:r>
          </a:p>
        </p:txBody>
      </p:sp>
    </p:spTree>
    <p:extLst>
      <p:ext uri="{BB962C8B-B14F-4D97-AF65-F5344CB8AC3E}">
        <p14:creationId xmlns:p14="http://schemas.microsoft.com/office/powerpoint/2010/main" val="1240603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0504E-15A0-A858-5945-B310735CE02E}"/>
            </a:ext>
          </a:extLst>
        </p:cNvPr>
        <p:cNvGrpSpPr/>
        <p:nvPr/>
      </p:nvGrpSpPr>
      <p:grpSpPr>
        <a:xfrm>
          <a:off x="0" y="0"/>
          <a:ext cx="0" cy="0"/>
          <a:chOff x="0" y="0"/>
          <a:chExt cx="0" cy="0"/>
        </a:xfrm>
      </p:grpSpPr>
      <p:sp>
        <p:nvSpPr>
          <p:cNvPr id="2" name="Object 1">
            <a:extLst>
              <a:ext uri="{FF2B5EF4-FFF2-40B4-BE49-F238E27FC236}">
                <a16:creationId xmlns:a16="http://schemas.microsoft.com/office/drawing/2014/main" id="{606F26BE-0B20-411D-2EFE-215244295E9F}"/>
              </a:ext>
            </a:extLst>
          </p:cNvPr>
          <p:cNvSpPr/>
          <p:nvPr/>
        </p:nvSpPr>
        <p:spPr>
          <a:xfrm>
            <a:off x="0" y="274715"/>
            <a:ext cx="7052982" cy="563620"/>
          </a:xfrm>
          <a:prstGeom prst="rect">
            <a:avLst/>
          </a:prstGeom>
          <a:noFill/>
        </p:spPr>
        <p:txBody>
          <a:bodyPr wrap="square" lIns="0" tIns="0" rIns="0" bIns="0" rtlCol="0" anchor="t"/>
          <a:lstStyle/>
          <a:p>
            <a:pPr algn="ctr">
              <a:lnSpc>
                <a:spcPts val="4440"/>
              </a:lnSpc>
            </a:pPr>
            <a:r>
              <a:rPr lang="en-US" sz="3200" dirty="0">
                <a:solidFill>
                  <a:schemeClr val="accent1"/>
                </a:solidFill>
                <a:latin typeface="+mj-lt"/>
                <a:ea typeface="Calibri" panose="020F0502020204030204" pitchFamily="34" charset="0"/>
                <a:cs typeface="Calibri" panose="020F0502020204030204" pitchFamily="34" charset="0"/>
              </a:rPr>
              <a:t>2. N</a:t>
            </a:r>
            <a:r>
              <a:rPr lang="fr-FR" sz="3200" dirty="0" err="1">
                <a:solidFill>
                  <a:schemeClr val="accent1"/>
                </a:solidFill>
                <a:latin typeface="+mj-lt"/>
                <a:ea typeface="Calibri" panose="020F0502020204030204" pitchFamily="34" charset="0"/>
                <a:cs typeface="Calibri" panose="020F0502020204030204" pitchFamily="34" charset="0"/>
              </a:rPr>
              <a:t>ettoyage</a:t>
            </a:r>
            <a:r>
              <a:rPr lang="fr-FR" sz="3200" dirty="0">
                <a:solidFill>
                  <a:schemeClr val="accent1"/>
                </a:solidFill>
                <a:latin typeface="+mj-lt"/>
                <a:ea typeface="Calibri" panose="020F0502020204030204" pitchFamily="34" charset="0"/>
                <a:cs typeface="Calibri" panose="020F0502020204030204" pitchFamily="34" charset="0"/>
              </a:rPr>
              <a:t> des données</a:t>
            </a:r>
          </a:p>
          <a:p>
            <a:pPr algn="ctr">
              <a:lnSpc>
                <a:spcPts val="4440"/>
              </a:lnSpc>
            </a:pPr>
            <a:endParaRPr lang="fr-FR" sz="3200" dirty="0">
              <a:solidFill>
                <a:schemeClr val="accent1"/>
              </a:solidFill>
              <a:latin typeface="+mj-lt"/>
              <a:ea typeface="Calibri" panose="020F0502020204030204" pitchFamily="34" charset="0"/>
              <a:cs typeface="Calibri" panose="020F0502020204030204" pitchFamily="34" charset="0"/>
            </a:endParaRPr>
          </a:p>
        </p:txBody>
      </p:sp>
      <p:sp>
        <p:nvSpPr>
          <p:cNvPr id="4" name="Espace réservé du numéro de diapositive 1">
            <a:extLst>
              <a:ext uri="{FF2B5EF4-FFF2-40B4-BE49-F238E27FC236}">
                <a16:creationId xmlns:a16="http://schemas.microsoft.com/office/drawing/2014/main" id="{886217E5-1546-7F7D-7D0F-4E19DD6F1427}"/>
              </a:ext>
            </a:extLst>
          </p:cNvPr>
          <p:cNvSpPr txBox="1">
            <a:spLocks/>
          </p:cNvSpPr>
          <p:nvPr/>
        </p:nvSpPr>
        <p:spPr>
          <a:xfrm>
            <a:off x="0" y="6492875"/>
            <a:ext cx="683339"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5</a:t>
            </a:fld>
            <a:endParaRPr lang="en-US" dirty="0"/>
          </a:p>
        </p:txBody>
      </p:sp>
      <p:sp>
        <p:nvSpPr>
          <p:cNvPr id="18" name="Object 11">
            <a:extLst>
              <a:ext uri="{FF2B5EF4-FFF2-40B4-BE49-F238E27FC236}">
                <a16:creationId xmlns:a16="http://schemas.microsoft.com/office/drawing/2014/main" id="{0DE386D9-3901-13A1-8737-72A3DBCD3098}"/>
              </a:ext>
            </a:extLst>
          </p:cNvPr>
          <p:cNvSpPr/>
          <p:nvPr/>
        </p:nvSpPr>
        <p:spPr>
          <a:xfrm>
            <a:off x="237344" y="3859282"/>
            <a:ext cx="7493388" cy="1168840"/>
          </a:xfrm>
          <a:prstGeom prst="rect">
            <a:avLst/>
          </a:prstGeom>
          <a:noFill/>
        </p:spPr>
        <p:txBody>
          <a:bodyPr wrap="square" lIns="0" tIns="0" rIns="0" bIns="0" rtlCol="0" anchor="t"/>
          <a:lstStyle/>
          <a:p>
            <a:pPr marL="242900" indent="-242900" algn="l">
              <a:buClr>
                <a:schemeClr val="accent1"/>
              </a:buClr>
              <a:buSzPct val="100000"/>
              <a:buChar char="•"/>
            </a:pPr>
            <a:endPar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endParaRPr>
          </a:p>
        </p:txBody>
      </p:sp>
      <p:sp>
        <p:nvSpPr>
          <p:cNvPr id="20" name="Object 11">
            <a:extLst>
              <a:ext uri="{FF2B5EF4-FFF2-40B4-BE49-F238E27FC236}">
                <a16:creationId xmlns:a16="http://schemas.microsoft.com/office/drawing/2014/main" id="{46774CB5-C9BB-5920-E342-65C10510772D}"/>
              </a:ext>
            </a:extLst>
          </p:cNvPr>
          <p:cNvSpPr/>
          <p:nvPr/>
        </p:nvSpPr>
        <p:spPr>
          <a:xfrm>
            <a:off x="-1641674" y="2534272"/>
            <a:ext cx="7493389" cy="928890"/>
          </a:xfrm>
          <a:prstGeom prst="rect">
            <a:avLst/>
          </a:prstGeom>
          <a:noFill/>
        </p:spPr>
        <p:txBody>
          <a:bodyPr wrap="square" lIns="0" tIns="0" rIns="0" bIns="0" rtlCol="0" anchor="t"/>
          <a:lstStyle/>
          <a:p>
            <a:pPr marL="242900" indent="-242900" algn="l">
              <a:lnSpc>
                <a:spcPts val="3196"/>
              </a:lnSpc>
              <a:buClr>
                <a:schemeClr val="accent1"/>
              </a:buClr>
              <a:buSzPct val="100000"/>
              <a:buChar char="•"/>
            </a:pPr>
            <a:endParaRPr lang="fr-FR" sz="27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endParaRPr>
          </a:p>
        </p:txBody>
      </p:sp>
      <p:sp>
        <p:nvSpPr>
          <p:cNvPr id="5" name="Object 11">
            <a:extLst>
              <a:ext uri="{FF2B5EF4-FFF2-40B4-BE49-F238E27FC236}">
                <a16:creationId xmlns:a16="http://schemas.microsoft.com/office/drawing/2014/main" id="{26A2DECB-E35D-433C-9B7C-362EA1501319}"/>
              </a:ext>
            </a:extLst>
          </p:cNvPr>
          <p:cNvSpPr/>
          <p:nvPr/>
        </p:nvSpPr>
        <p:spPr>
          <a:xfrm>
            <a:off x="545763" y="1162491"/>
            <a:ext cx="6070190" cy="2178626"/>
          </a:xfrm>
          <a:prstGeom prst="rect">
            <a:avLst/>
          </a:prstGeom>
          <a:noFill/>
        </p:spPr>
        <p:txBody>
          <a:bodyPr wrap="square" lIns="0" tIns="0" rIns="0" bIns="0" numCol="1" spcCol="360000" rtlCol="0" anchor="t"/>
          <a:lstStyle/>
          <a:p>
            <a:pPr algn="l">
              <a:buClr>
                <a:schemeClr val="accent1"/>
              </a:buClr>
              <a:buSzPct val="100000"/>
            </a:pPr>
            <a:endPar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endParaRPr>
          </a:p>
          <a:p>
            <a:pPr>
              <a:spcAft>
                <a:spcPts val="2400"/>
              </a:spcAft>
              <a:buClr>
                <a:schemeClr val="accent1"/>
              </a:buClr>
              <a:buSzPct val="100000"/>
              <a:buChar char="•"/>
            </a:pP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 </a:t>
            </a:r>
            <a:r>
              <a:rPr lang="fr-FR" sz="2000" dirty="0">
                <a:solidFill>
                  <a:srgbClr val="444444"/>
                </a:solidFill>
                <a:latin typeface="Calibri" panose="020F0502020204030204" pitchFamily="34" charset="0"/>
                <a:ea typeface="Calibri" panose="020F0502020204030204" pitchFamily="34" charset="0"/>
                <a:cs typeface="Calibri" panose="020F0502020204030204" pitchFamily="34" charset="0"/>
              </a:rPr>
              <a:t>Gestion des valeurs hors-normes</a:t>
            </a:r>
            <a:br>
              <a:rPr lang="fr-FR" sz="1600" dirty="0">
                <a:solidFill>
                  <a:srgbClr val="444444"/>
                </a:solidFill>
                <a:latin typeface="Calibri" panose="020F0502020204030204" pitchFamily="34" charset="0"/>
                <a:ea typeface="Calibri" panose="020F0502020204030204" pitchFamily="34" charset="0"/>
                <a:cs typeface="Calibri" panose="020F0502020204030204" pitchFamily="34" charset="0"/>
              </a:rPr>
            </a:b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Application de règles métiers : </a:t>
            </a:r>
            <a:b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b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	- Colonnes en _100g : Valeur max fixée à 100</a:t>
            </a:r>
            <a:b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b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	- Total nutriments : Ne doit pas excéder 100g</a:t>
            </a:r>
            <a:b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b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	- Nutrition score : Bornes de -15 à 40</a:t>
            </a:r>
            <a:b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b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	- Correspondance : Nutrition score ↔ Nutrition grade</a:t>
            </a:r>
            <a:b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b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	- Vérification énergétique : Calcul de l'énergie pour 100g</a:t>
            </a:r>
            <a:b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b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	- Cohérence nutriments : Graisses ↔ Graisses saturées, Glucides ↔ Sucres</a:t>
            </a:r>
          </a:p>
          <a:p>
            <a:pPr>
              <a:spcAft>
                <a:spcPts val="2400"/>
              </a:spcAft>
              <a:buClr>
                <a:schemeClr val="accent1"/>
              </a:buClr>
              <a:buSzPct val="100000"/>
              <a:buChar char="•"/>
            </a:pPr>
            <a:endPar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endParaRPr>
          </a:p>
          <a:p>
            <a:pPr>
              <a:spcAft>
                <a:spcPts val="2400"/>
              </a:spcAft>
              <a:buClr>
                <a:schemeClr val="accent1"/>
              </a:buClr>
              <a:buSzPct val="100000"/>
              <a:buChar char="•"/>
            </a:pPr>
            <a:endPar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endParaRPr>
          </a:p>
          <a:p>
            <a:pPr>
              <a:spcAft>
                <a:spcPts val="2400"/>
              </a:spcAft>
              <a:buClr>
                <a:schemeClr val="accent1"/>
              </a:buClr>
              <a:buSzPct val="100000"/>
              <a:buChar char="•"/>
            </a:pPr>
            <a:endPar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endParaRPr>
          </a:p>
          <a:p>
            <a:pPr>
              <a:spcAft>
                <a:spcPts val="2400"/>
              </a:spcAft>
              <a:buClr>
                <a:schemeClr val="accent1"/>
              </a:buClr>
              <a:buSzPct val="100000"/>
              <a:buChar char="•"/>
            </a:pPr>
            <a:endPar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endParaRPr>
          </a:p>
          <a:p>
            <a:pPr>
              <a:spcAft>
                <a:spcPts val="2400"/>
              </a:spcAft>
              <a:buClr>
                <a:schemeClr val="accent1"/>
              </a:buClr>
              <a:buSzPct val="100000"/>
              <a:buChar char="•"/>
            </a:pP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 Trop de valeurs hors-normes pour être vérifiées à la main, nous partirons du principe qu’il s’agit de valeurs atypiques.</a:t>
            </a:r>
          </a:p>
        </p:txBody>
      </p:sp>
      <p:pic>
        <p:nvPicPr>
          <p:cNvPr id="11" name="Image 10" descr="Une image contenant texte, capture d’écran, Police, nombre&#10;&#10;Description générée automatiquement">
            <a:extLst>
              <a:ext uri="{FF2B5EF4-FFF2-40B4-BE49-F238E27FC236}">
                <a16:creationId xmlns:a16="http://schemas.microsoft.com/office/drawing/2014/main" id="{723CC1F0-AF09-FAF0-B973-0981E5437B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498" y="3421330"/>
            <a:ext cx="3118513" cy="1641483"/>
          </a:xfrm>
          <a:prstGeom prst="rect">
            <a:avLst/>
          </a:prstGeom>
        </p:spPr>
      </p:pic>
      <p:pic>
        <p:nvPicPr>
          <p:cNvPr id="15" name="Image 14" descr="Une image contenant texte, diagramme, Parallèle, Plan&#10;&#10;Description générée automatiquement">
            <a:extLst>
              <a:ext uri="{FF2B5EF4-FFF2-40B4-BE49-F238E27FC236}">
                <a16:creationId xmlns:a16="http://schemas.microsoft.com/office/drawing/2014/main" id="{D7DFFD77-DEF5-36D2-03F0-D00330139E1C}"/>
              </a:ext>
            </a:extLst>
          </p:cNvPr>
          <p:cNvPicPr>
            <a:picLocks noChangeAspect="1"/>
          </p:cNvPicPr>
          <p:nvPr/>
        </p:nvPicPr>
        <p:blipFill rotWithShape="1">
          <a:blip r:embed="rId4">
            <a:extLst>
              <a:ext uri="{28A0092B-C50C-407E-A947-70E740481C1C}">
                <a14:useLocalDpi xmlns:a14="http://schemas.microsoft.com/office/drawing/2010/main" val="0"/>
              </a:ext>
            </a:extLst>
          </a:blip>
          <a:srcRect b="25738"/>
          <a:stretch/>
        </p:blipFill>
        <p:spPr>
          <a:xfrm>
            <a:off x="6836927" y="3463162"/>
            <a:ext cx="4809310" cy="3364206"/>
          </a:xfrm>
          <a:prstGeom prst="rect">
            <a:avLst/>
          </a:prstGeom>
          <a:ln>
            <a:solidFill>
              <a:schemeClr val="accent1"/>
            </a:solidFill>
          </a:ln>
        </p:spPr>
      </p:pic>
      <p:pic>
        <p:nvPicPr>
          <p:cNvPr id="19" name="Image 18" descr="Une image contenant texte, diagramme, Plan, capture d’écran&#10;&#10;Description générée automatiquement">
            <a:extLst>
              <a:ext uri="{FF2B5EF4-FFF2-40B4-BE49-F238E27FC236}">
                <a16:creationId xmlns:a16="http://schemas.microsoft.com/office/drawing/2014/main" id="{889DBB7E-11AA-5D36-8D54-7BB633B24782}"/>
              </a:ext>
            </a:extLst>
          </p:cNvPr>
          <p:cNvPicPr>
            <a:picLocks noChangeAspect="1"/>
          </p:cNvPicPr>
          <p:nvPr/>
        </p:nvPicPr>
        <p:blipFill rotWithShape="1">
          <a:blip r:embed="rId5">
            <a:extLst>
              <a:ext uri="{28A0092B-C50C-407E-A947-70E740481C1C}">
                <a14:useLocalDpi xmlns:a14="http://schemas.microsoft.com/office/drawing/2010/main" val="0"/>
              </a:ext>
            </a:extLst>
          </a:blip>
          <a:srcRect b="26050"/>
          <a:stretch/>
        </p:blipFill>
        <p:spPr>
          <a:xfrm>
            <a:off x="6836927" y="59568"/>
            <a:ext cx="4809310" cy="3332684"/>
          </a:xfrm>
          <a:prstGeom prst="rect">
            <a:avLst/>
          </a:prstGeom>
          <a:ln>
            <a:solidFill>
              <a:schemeClr val="accent1"/>
            </a:solidFill>
          </a:ln>
        </p:spPr>
      </p:pic>
    </p:spTree>
    <p:extLst>
      <p:ext uri="{BB962C8B-B14F-4D97-AF65-F5344CB8AC3E}">
        <p14:creationId xmlns:p14="http://schemas.microsoft.com/office/powerpoint/2010/main" val="476703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32375A-6012-AA78-CED9-0B2B14AC71C0}"/>
            </a:ext>
          </a:extLst>
        </p:cNvPr>
        <p:cNvGrpSpPr/>
        <p:nvPr/>
      </p:nvGrpSpPr>
      <p:grpSpPr>
        <a:xfrm>
          <a:off x="0" y="0"/>
          <a:ext cx="0" cy="0"/>
          <a:chOff x="0" y="0"/>
          <a:chExt cx="0" cy="0"/>
        </a:xfrm>
      </p:grpSpPr>
      <p:sp>
        <p:nvSpPr>
          <p:cNvPr id="2" name="Object 1">
            <a:extLst>
              <a:ext uri="{FF2B5EF4-FFF2-40B4-BE49-F238E27FC236}">
                <a16:creationId xmlns:a16="http://schemas.microsoft.com/office/drawing/2014/main" id="{4B069428-62EA-1B8E-99F9-253F284CBA68}"/>
              </a:ext>
            </a:extLst>
          </p:cNvPr>
          <p:cNvSpPr/>
          <p:nvPr/>
        </p:nvSpPr>
        <p:spPr>
          <a:xfrm>
            <a:off x="0" y="274715"/>
            <a:ext cx="12192000" cy="563620"/>
          </a:xfrm>
          <a:prstGeom prst="rect">
            <a:avLst/>
          </a:prstGeom>
          <a:noFill/>
        </p:spPr>
        <p:txBody>
          <a:bodyPr wrap="square" lIns="0" tIns="0" rIns="0" bIns="0" rtlCol="0" anchor="t"/>
          <a:lstStyle/>
          <a:p>
            <a:pPr algn="ctr">
              <a:lnSpc>
                <a:spcPts val="4440"/>
              </a:lnSpc>
            </a:pPr>
            <a:r>
              <a:rPr lang="en-US" sz="3200" dirty="0">
                <a:solidFill>
                  <a:schemeClr val="accent1"/>
                </a:solidFill>
                <a:latin typeface="+mj-lt"/>
                <a:ea typeface="Calibri" panose="020F0502020204030204" pitchFamily="34" charset="0"/>
                <a:cs typeface="Calibri" panose="020F0502020204030204" pitchFamily="34" charset="0"/>
              </a:rPr>
              <a:t>2. N</a:t>
            </a:r>
            <a:r>
              <a:rPr lang="fr-FR" sz="3200" dirty="0" err="1">
                <a:solidFill>
                  <a:schemeClr val="accent1"/>
                </a:solidFill>
                <a:latin typeface="+mj-lt"/>
                <a:ea typeface="Calibri" panose="020F0502020204030204" pitchFamily="34" charset="0"/>
                <a:cs typeface="Calibri" panose="020F0502020204030204" pitchFamily="34" charset="0"/>
              </a:rPr>
              <a:t>ettoyage</a:t>
            </a:r>
            <a:r>
              <a:rPr lang="fr-FR" sz="3200" dirty="0">
                <a:solidFill>
                  <a:schemeClr val="accent1"/>
                </a:solidFill>
                <a:latin typeface="+mj-lt"/>
                <a:ea typeface="Calibri" panose="020F0502020204030204" pitchFamily="34" charset="0"/>
                <a:cs typeface="Calibri" panose="020F0502020204030204" pitchFamily="34" charset="0"/>
              </a:rPr>
              <a:t> des données</a:t>
            </a:r>
          </a:p>
          <a:p>
            <a:pPr algn="ctr">
              <a:lnSpc>
                <a:spcPts val="4440"/>
              </a:lnSpc>
            </a:pPr>
            <a:endParaRPr lang="fr-FR" sz="3200" dirty="0">
              <a:solidFill>
                <a:schemeClr val="accent1"/>
              </a:solidFill>
              <a:latin typeface="+mj-lt"/>
              <a:ea typeface="Calibri" panose="020F0502020204030204" pitchFamily="34" charset="0"/>
              <a:cs typeface="Calibri" panose="020F0502020204030204" pitchFamily="34" charset="0"/>
            </a:endParaRPr>
          </a:p>
        </p:txBody>
      </p:sp>
      <p:sp>
        <p:nvSpPr>
          <p:cNvPr id="4" name="Espace réservé du numéro de diapositive 1">
            <a:extLst>
              <a:ext uri="{FF2B5EF4-FFF2-40B4-BE49-F238E27FC236}">
                <a16:creationId xmlns:a16="http://schemas.microsoft.com/office/drawing/2014/main" id="{241A62B7-07D9-0A7F-82A0-77D28E240A0D}"/>
              </a:ext>
            </a:extLst>
          </p:cNvPr>
          <p:cNvSpPr txBox="1">
            <a:spLocks/>
          </p:cNvSpPr>
          <p:nvPr/>
        </p:nvSpPr>
        <p:spPr>
          <a:xfrm>
            <a:off x="0" y="6492875"/>
            <a:ext cx="683339"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6</a:t>
            </a:fld>
            <a:endParaRPr lang="en-US" dirty="0"/>
          </a:p>
        </p:txBody>
      </p:sp>
      <p:sp>
        <p:nvSpPr>
          <p:cNvPr id="18" name="Object 11">
            <a:extLst>
              <a:ext uri="{FF2B5EF4-FFF2-40B4-BE49-F238E27FC236}">
                <a16:creationId xmlns:a16="http://schemas.microsoft.com/office/drawing/2014/main" id="{7385E0B8-E9A5-945E-40EF-9783949E1C96}"/>
              </a:ext>
            </a:extLst>
          </p:cNvPr>
          <p:cNvSpPr/>
          <p:nvPr/>
        </p:nvSpPr>
        <p:spPr>
          <a:xfrm>
            <a:off x="237343" y="3838810"/>
            <a:ext cx="7493388" cy="1168840"/>
          </a:xfrm>
          <a:prstGeom prst="rect">
            <a:avLst/>
          </a:prstGeom>
          <a:noFill/>
        </p:spPr>
        <p:txBody>
          <a:bodyPr wrap="square" lIns="0" tIns="0" rIns="0" bIns="0" rtlCol="0" anchor="t"/>
          <a:lstStyle/>
          <a:p>
            <a:pPr marL="242900" indent="-242900" algn="l">
              <a:buClr>
                <a:schemeClr val="accent1"/>
              </a:buClr>
              <a:buSzPct val="100000"/>
              <a:buChar char="•"/>
            </a:pPr>
            <a:endPar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endParaRPr>
          </a:p>
        </p:txBody>
      </p:sp>
      <p:sp>
        <p:nvSpPr>
          <p:cNvPr id="20" name="Object 11">
            <a:extLst>
              <a:ext uri="{FF2B5EF4-FFF2-40B4-BE49-F238E27FC236}">
                <a16:creationId xmlns:a16="http://schemas.microsoft.com/office/drawing/2014/main" id="{EE945EFF-CF6F-E927-A541-F3A7568719ED}"/>
              </a:ext>
            </a:extLst>
          </p:cNvPr>
          <p:cNvSpPr/>
          <p:nvPr/>
        </p:nvSpPr>
        <p:spPr>
          <a:xfrm>
            <a:off x="237344" y="2618303"/>
            <a:ext cx="7493389" cy="928890"/>
          </a:xfrm>
          <a:prstGeom prst="rect">
            <a:avLst/>
          </a:prstGeom>
          <a:noFill/>
        </p:spPr>
        <p:txBody>
          <a:bodyPr wrap="square" lIns="0" tIns="0" rIns="0" bIns="0" rtlCol="0" anchor="t"/>
          <a:lstStyle/>
          <a:p>
            <a:pPr marL="242900" indent="-242900" algn="l">
              <a:lnSpc>
                <a:spcPts val="3196"/>
              </a:lnSpc>
              <a:buClr>
                <a:schemeClr val="accent1"/>
              </a:buClr>
              <a:buSzPct val="100000"/>
              <a:buChar char="•"/>
            </a:pPr>
            <a:endParaRPr lang="fr-FR" sz="27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endParaRPr>
          </a:p>
        </p:txBody>
      </p:sp>
      <p:sp>
        <p:nvSpPr>
          <p:cNvPr id="3" name="Object 11">
            <a:extLst>
              <a:ext uri="{FF2B5EF4-FFF2-40B4-BE49-F238E27FC236}">
                <a16:creationId xmlns:a16="http://schemas.microsoft.com/office/drawing/2014/main" id="{725B8218-7A7A-1E44-C26E-FBB2FB4F7ADA}"/>
              </a:ext>
            </a:extLst>
          </p:cNvPr>
          <p:cNvSpPr/>
          <p:nvPr/>
        </p:nvSpPr>
        <p:spPr>
          <a:xfrm>
            <a:off x="341671" y="838335"/>
            <a:ext cx="7921548" cy="3316807"/>
          </a:xfrm>
          <a:prstGeom prst="rect">
            <a:avLst/>
          </a:prstGeom>
          <a:noFill/>
        </p:spPr>
        <p:txBody>
          <a:bodyPr wrap="square" lIns="0" tIns="0" rIns="0" bIns="0" numCol="1" spcCol="360000" rtlCol="0" anchor="t"/>
          <a:lstStyle/>
          <a:p>
            <a:pPr algn="l">
              <a:buClr>
                <a:schemeClr val="accent1"/>
              </a:buClr>
              <a:buSzPct val="100000"/>
            </a:pPr>
            <a:endPar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endParaRPr>
          </a:p>
          <a:p>
            <a:pPr>
              <a:spcAft>
                <a:spcPts val="1200"/>
              </a:spcAft>
              <a:buClr>
                <a:schemeClr val="accent1"/>
              </a:buClr>
              <a:buSzPct val="100000"/>
              <a:buChar char="•"/>
            </a:pP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 </a:t>
            </a:r>
            <a:r>
              <a:rPr lang="fr-FR" sz="2000" dirty="0">
                <a:solidFill>
                  <a:srgbClr val="444444"/>
                </a:solidFill>
                <a:latin typeface="Calibri" panose="020F0502020204030204" pitchFamily="34" charset="0"/>
                <a:ea typeface="Calibri" panose="020F0502020204030204" pitchFamily="34" charset="0"/>
                <a:cs typeface="Calibri" panose="020F0502020204030204" pitchFamily="34" charset="0"/>
              </a:rPr>
              <a:t>Méthodes de traitement des valeurs manquantes :</a:t>
            </a:r>
          </a:p>
          <a:p>
            <a:pPr lvl="1">
              <a:spcAft>
                <a:spcPts val="1200"/>
              </a:spcAft>
              <a:buClr>
                <a:schemeClr val="accent1"/>
              </a:buClr>
              <a:buSzPct val="100000"/>
              <a:buChar char="•"/>
            </a:pP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 Imputation à 0 :</a:t>
            </a:r>
            <a:b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b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   Fibres, alcool, nutriments : imputation à zéro si cohérent.</a:t>
            </a:r>
          </a:p>
          <a:p>
            <a:pPr lvl="1">
              <a:spcAft>
                <a:spcPts val="1200"/>
              </a:spcAft>
              <a:buClr>
                <a:schemeClr val="accent1"/>
              </a:buClr>
              <a:buSzPct val="100000"/>
              <a:buChar char="•"/>
            </a:pP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 </a:t>
            </a:r>
            <a:r>
              <a:rPr lang="fr-FR" sz="1400" dirty="0" err="1">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KNeighborsClassifier</a:t>
            </a: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 :</a:t>
            </a:r>
            <a:b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b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    Catégories d'aliments ('pnns_groups_1' et 'pnns_groups_2') : prédiction et imputation par KNN.</a:t>
            </a:r>
          </a:p>
          <a:p>
            <a:pPr lvl="1">
              <a:spcAft>
                <a:spcPts val="1200"/>
              </a:spcAft>
              <a:buClr>
                <a:schemeClr val="accent1"/>
              </a:buClr>
              <a:buSzPct val="100000"/>
              <a:buChar char="•"/>
            </a:pP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 Imputation Médiane par Groupe :</a:t>
            </a:r>
            <a:b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b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    Variables 'pnns_groups_2' : médiane pour les valeurs manquantes.</a:t>
            </a:r>
          </a:p>
          <a:p>
            <a:pPr lvl="1">
              <a:spcAft>
                <a:spcPts val="1200"/>
              </a:spcAft>
              <a:buClr>
                <a:schemeClr val="accent1"/>
              </a:buClr>
              <a:buSzPct val="100000"/>
              <a:buChar char="•"/>
            </a:pP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 Suppression et Vérification Post-Imputation :</a:t>
            </a:r>
            <a:b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b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     Suppression : entrées non imputables. </a:t>
            </a:r>
            <a:b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br>
            <a:r>
              <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rPr>
              <a:t>     Contrôle qualité : retraitement des valeurs aberrantes après imputation.</a:t>
            </a:r>
          </a:p>
        </p:txBody>
      </p:sp>
      <p:pic>
        <p:nvPicPr>
          <p:cNvPr id="8" name="Image 7" descr="Une image contenant texte, ligne, capture d’écran, Parallèle&#10;&#10;Description générée automatiquement">
            <a:extLst>
              <a:ext uri="{FF2B5EF4-FFF2-40B4-BE49-F238E27FC236}">
                <a16:creationId xmlns:a16="http://schemas.microsoft.com/office/drawing/2014/main" id="{9DD01B85-DE9B-3824-3DC2-C11B8E5F73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3087" y="4126564"/>
            <a:ext cx="5389020" cy="2725014"/>
          </a:xfrm>
          <a:prstGeom prst="rect">
            <a:avLst/>
          </a:prstGeom>
        </p:spPr>
      </p:pic>
      <p:sp>
        <p:nvSpPr>
          <p:cNvPr id="10" name="ZoneTexte 9">
            <a:extLst>
              <a:ext uri="{FF2B5EF4-FFF2-40B4-BE49-F238E27FC236}">
                <a16:creationId xmlns:a16="http://schemas.microsoft.com/office/drawing/2014/main" id="{0B7BCC34-73CB-63C7-07DC-742CBA12C243}"/>
              </a:ext>
            </a:extLst>
          </p:cNvPr>
          <p:cNvSpPr txBox="1"/>
          <p:nvPr/>
        </p:nvSpPr>
        <p:spPr>
          <a:xfrm>
            <a:off x="1442260" y="4842740"/>
            <a:ext cx="3195910" cy="646331"/>
          </a:xfrm>
          <a:prstGeom prst="rect">
            <a:avLst/>
          </a:prstGeom>
          <a:noFill/>
        </p:spPr>
        <p:txBody>
          <a:bodyPr wrap="square">
            <a:spAutoFit/>
          </a:bodyPr>
          <a:lstStyle/>
          <a:p>
            <a:pPr algn="ctr">
              <a:buClr>
                <a:schemeClr val="accent1"/>
              </a:buClr>
              <a:buSzPct val="100000"/>
            </a:pPr>
            <a:r>
              <a:rPr lang="fr-FR" altLang="fr-FR" sz="1800" dirty="0">
                <a:solidFill>
                  <a:srgbClr val="008000">
                    <a:alpha val="80000"/>
                  </a:srgbClr>
                </a:solidFill>
                <a:latin typeface="Calibri" panose="020F0502020204030204" pitchFamily="34" charset="0"/>
                <a:ea typeface="Calibri" panose="020F0502020204030204" pitchFamily="34" charset="0"/>
                <a:cs typeface="Calibri" panose="020F0502020204030204" pitchFamily="34" charset="0"/>
              </a:rPr>
              <a:t>36639 lignes et 13 colonnes </a:t>
            </a:r>
            <a:br>
              <a:rPr lang="fr-FR" altLang="fr-FR" dirty="0">
                <a:solidFill>
                  <a:srgbClr val="008000">
                    <a:alpha val="80000"/>
                  </a:srgbClr>
                </a:solidFill>
                <a:latin typeface="Calibri" panose="020F0502020204030204" pitchFamily="34" charset="0"/>
                <a:ea typeface="Calibri" panose="020F0502020204030204" pitchFamily="34" charset="0"/>
                <a:cs typeface="Calibri" panose="020F0502020204030204" pitchFamily="34" charset="0"/>
              </a:rPr>
            </a:br>
            <a:r>
              <a:rPr lang="fr-FR" altLang="fr-FR" sz="1800" dirty="0">
                <a:solidFill>
                  <a:srgbClr val="008000">
                    <a:alpha val="80000"/>
                  </a:srgbClr>
                </a:solidFill>
                <a:latin typeface="Calibri" panose="020F0502020204030204" pitchFamily="34" charset="0"/>
                <a:ea typeface="Calibri" panose="020F0502020204030204" pitchFamily="34" charset="0"/>
                <a:cs typeface="Calibri" panose="020F0502020204030204" pitchFamily="34" charset="0"/>
              </a:rPr>
              <a:t>0% de valeurs manquantes</a:t>
            </a:r>
            <a:endParaRPr lang="fr-FR" sz="1800" dirty="0">
              <a:solidFill>
                <a:srgbClr val="008000">
                  <a:alpha val="80000"/>
                </a:srgbClr>
              </a:solidFill>
              <a:latin typeface="Calibri" panose="020F0502020204030204" pitchFamily="34" charset="0"/>
              <a:ea typeface="Calibri" panose="020F0502020204030204" pitchFamily="34" charset="0"/>
              <a:cs typeface="Calibri" panose="020F0502020204030204" pitchFamily="34" charset="0"/>
            </a:endParaRPr>
          </a:p>
        </p:txBody>
      </p:sp>
      <p:pic>
        <p:nvPicPr>
          <p:cNvPr id="14" name="Image 13" descr="Une image contenant dessin humoristique, machine à sous&#10;&#10;Description générée automatiquement">
            <a:extLst>
              <a:ext uri="{FF2B5EF4-FFF2-40B4-BE49-F238E27FC236}">
                <a16:creationId xmlns:a16="http://schemas.microsoft.com/office/drawing/2014/main" id="{BBA16447-02BC-9BF4-C0E7-35FA6FEDD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9812" y="1162334"/>
            <a:ext cx="2266666" cy="2266666"/>
          </a:xfrm>
          <a:prstGeom prst="rect">
            <a:avLst/>
          </a:prstGeom>
        </p:spPr>
      </p:pic>
    </p:spTree>
    <p:extLst>
      <p:ext uri="{BB962C8B-B14F-4D97-AF65-F5344CB8AC3E}">
        <p14:creationId xmlns:p14="http://schemas.microsoft.com/office/powerpoint/2010/main" val="1729679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6B7AB-F4D4-79DC-5441-65A678F4DA48}"/>
            </a:ext>
          </a:extLst>
        </p:cNvPr>
        <p:cNvGrpSpPr/>
        <p:nvPr/>
      </p:nvGrpSpPr>
      <p:grpSpPr>
        <a:xfrm>
          <a:off x="0" y="0"/>
          <a:ext cx="0" cy="0"/>
          <a:chOff x="0" y="0"/>
          <a:chExt cx="0" cy="0"/>
        </a:xfrm>
      </p:grpSpPr>
      <p:sp>
        <p:nvSpPr>
          <p:cNvPr id="2" name="Object 1">
            <a:extLst>
              <a:ext uri="{FF2B5EF4-FFF2-40B4-BE49-F238E27FC236}">
                <a16:creationId xmlns:a16="http://schemas.microsoft.com/office/drawing/2014/main" id="{00D9CAA1-42AC-4896-1514-C9B53F826607}"/>
              </a:ext>
            </a:extLst>
          </p:cNvPr>
          <p:cNvSpPr/>
          <p:nvPr/>
        </p:nvSpPr>
        <p:spPr>
          <a:xfrm>
            <a:off x="0" y="274715"/>
            <a:ext cx="8639735" cy="563620"/>
          </a:xfrm>
          <a:prstGeom prst="rect">
            <a:avLst/>
          </a:prstGeom>
          <a:noFill/>
        </p:spPr>
        <p:txBody>
          <a:bodyPr wrap="square" lIns="0" tIns="0" rIns="0" bIns="0" rtlCol="0" anchor="t"/>
          <a:lstStyle/>
          <a:p>
            <a:pPr algn="ctr">
              <a:lnSpc>
                <a:spcPts val="4440"/>
              </a:lnSpc>
            </a:pPr>
            <a:r>
              <a:rPr lang="en-US" sz="3200" dirty="0">
                <a:solidFill>
                  <a:schemeClr val="accent1"/>
                </a:solidFill>
                <a:latin typeface="+mj-lt"/>
                <a:ea typeface="Calibri" panose="020F0502020204030204" pitchFamily="34" charset="0"/>
                <a:cs typeface="Calibri" panose="020F0502020204030204" pitchFamily="34" charset="0"/>
              </a:rPr>
              <a:t>3. </a:t>
            </a:r>
            <a:r>
              <a:rPr lang="fr-FR" sz="3200" dirty="0">
                <a:solidFill>
                  <a:schemeClr val="accent1"/>
                </a:solidFill>
                <a:latin typeface="+mj-lt"/>
                <a:ea typeface="Calibri" panose="020F0502020204030204" pitchFamily="34" charset="0"/>
                <a:cs typeface="Calibri" panose="020F0502020204030204" pitchFamily="34" charset="0"/>
              </a:rPr>
              <a:t>Exploration des données</a:t>
            </a:r>
          </a:p>
          <a:p>
            <a:pPr algn="ctr">
              <a:lnSpc>
                <a:spcPts val="4440"/>
              </a:lnSpc>
            </a:pPr>
            <a:endParaRPr lang="fr-FR" sz="3200" dirty="0">
              <a:solidFill>
                <a:schemeClr val="accent1"/>
              </a:solidFill>
              <a:latin typeface="+mj-lt"/>
              <a:ea typeface="Calibri" panose="020F0502020204030204" pitchFamily="34" charset="0"/>
              <a:cs typeface="Calibri" panose="020F0502020204030204" pitchFamily="34" charset="0"/>
            </a:endParaRPr>
          </a:p>
        </p:txBody>
      </p:sp>
      <p:sp>
        <p:nvSpPr>
          <p:cNvPr id="4" name="Espace réservé du numéro de diapositive 1">
            <a:extLst>
              <a:ext uri="{FF2B5EF4-FFF2-40B4-BE49-F238E27FC236}">
                <a16:creationId xmlns:a16="http://schemas.microsoft.com/office/drawing/2014/main" id="{F6A33741-C7CE-42B1-0C76-0636EFE95161}"/>
              </a:ext>
            </a:extLst>
          </p:cNvPr>
          <p:cNvSpPr txBox="1">
            <a:spLocks/>
          </p:cNvSpPr>
          <p:nvPr/>
        </p:nvSpPr>
        <p:spPr>
          <a:xfrm>
            <a:off x="0" y="6492875"/>
            <a:ext cx="683339"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7</a:t>
            </a:fld>
            <a:endParaRPr lang="en-US" dirty="0"/>
          </a:p>
        </p:txBody>
      </p:sp>
      <p:sp>
        <p:nvSpPr>
          <p:cNvPr id="18" name="Object 11">
            <a:extLst>
              <a:ext uri="{FF2B5EF4-FFF2-40B4-BE49-F238E27FC236}">
                <a16:creationId xmlns:a16="http://schemas.microsoft.com/office/drawing/2014/main" id="{239A2D82-1C98-BBDA-29B0-74ECC6206EDD}"/>
              </a:ext>
            </a:extLst>
          </p:cNvPr>
          <p:cNvSpPr/>
          <p:nvPr/>
        </p:nvSpPr>
        <p:spPr>
          <a:xfrm>
            <a:off x="237343" y="3838810"/>
            <a:ext cx="7493388" cy="1168840"/>
          </a:xfrm>
          <a:prstGeom prst="rect">
            <a:avLst/>
          </a:prstGeom>
          <a:noFill/>
        </p:spPr>
        <p:txBody>
          <a:bodyPr wrap="square" lIns="0" tIns="0" rIns="0" bIns="0" rtlCol="0" anchor="t"/>
          <a:lstStyle/>
          <a:p>
            <a:pPr marL="242900" indent="-242900" algn="l">
              <a:buClr>
                <a:schemeClr val="accent1"/>
              </a:buClr>
              <a:buSzPct val="100000"/>
              <a:buChar char="•"/>
            </a:pPr>
            <a:endPar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endParaRPr>
          </a:p>
        </p:txBody>
      </p:sp>
      <p:sp>
        <p:nvSpPr>
          <p:cNvPr id="20" name="Object 11">
            <a:extLst>
              <a:ext uri="{FF2B5EF4-FFF2-40B4-BE49-F238E27FC236}">
                <a16:creationId xmlns:a16="http://schemas.microsoft.com/office/drawing/2014/main" id="{F6AEA8BB-F600-221A-2B15-44ED05D78AAC}"/>
              </a:ext>
            </a:extLst>
          </p:cNvPr>
          <p:cNvSpPr/>
          <p:nvPr/>
        </p:nvSpPr>
        <p:spPr>
          <a:xfrm>
            <a:off x="237344" y="2618303"/>
            <a:ext cx="7493389" cy="928890"/>
          </a:xfrm>
          <a:prstGeom prst="rect">
            <a:avLst/>
          </a:prstGeom>
          <a:noFill/>
        </p:spPr>
        <p:txBody>
          <a:bodyPr wrap="square" lIns="0" tIns="0" rIns="0" bIns="0" rtlCol="0" anchor="t"/>
          <a:lstStyle/>
          <a:p>
            <a:pPr marL="242900" indent="-242900" algn="l">
              <a:lnSpc>
                <a:spcPts val="3196"/>
              </a:lnSpc>
              <a:buClr>
                <a:schemeClr val="accent1"/>
              </a:buClr>
              <a:buSzPct val="100000"/>
              <a:buChar char="•"/>
            </a:pPr>
            <a:endParaRPr lang="fr-FR" sz="27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endParaRPr>
          </a:p>
        </p:txBody>
      </p:sp>
      <p:pic>
        <p:nvPicPr>
          <p:cNvPr id="6" name="Image 5" descr="Une image contenant texte, diagramme, capture d’écran, Tracé&#10;&#10;Description générée automatiquement">
            <a:extLst>
              <a:ext uri="{FF2B5EF4-FFF2-40B4-BE49-F238E27FC236}">
                <a16:creationId xmlns:a16="http://schemas.microsoft.com/office/drawing/2014/main" id="{878B297A-AD2C-B532-4342-6F8547A64A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8189" y="3275348"/>
            <a:ext cx="3569697" cy="3464604"/>
          </a:xfrm>
          <a:prstGeom prst="rect">
            <a:avLst/>
          </a:prstGeom>
        </p:spPr>
      </p:pic>
      <p:pic>
        <p:nvPicPr>
          <p:cNvPr id="9" name="Image 8" descr="Une image contenant diagramme, texte, Rectangle, capture d’écran&#10;&#10;Description générée automatiquement">
            <a:extLst>
              <a:ext uri="{FF2B5EF4-FFF2-40B4-BE49-F238E27FC236}">
                <a16:creationId xmlns:a16="http://schemas.microsoft.com/office/drawing/2014/main" id="{DE601896-0D88-665A-AE19-4E8193A4DB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3122" y="118048"/>
            <a:ext cx="3979833" cy="3108999"/>
          </a:xfrm>
          <a:prstGeom prst="rect">
            <a:avLst/>
          </a:prstGeom>
        </p:spPr>
      </p:pic>
      <p:pic>
        <p:nvPicPr>
          <p:cNvPr id="17" name="Image 16" descr="Une image contenant texte, capture d’écran, ligne, Caractère coloré&#10;&#10;Description générée automatiquement">
            <a:extLst>
              <a:ext uri="{FF2B5EF4-FFF2-40B4-BE49-F238E27FC236}">
                <a16:creationId xmlns:a16="http://schemas.microsoft.com/office/drawing/2014/main" id="{23FC9DFA-9B77-14F2-2D74-E9E68D15DC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74" y="3429000"/>
            <a:ext cx="3599283" cy="2609639"/>
          </a:xfrm>
          <a:prstGeom prst="rect">
            <a:avLst/>
          </a:prstGeom>
        </p:spPr>
      </p:pic>
      <p:pic>
        <p:nvPicPr>
          <p:cNvPr id="21" name="Image 20" descr="Une image contenant texte, capture d’écran, diagramme, Caractère coloré&#10;&#10;Description générée automatiquement">
            <a:extLst>
              <a:ext uri="{FF2B5EF4-FFF2-40B4-BE49-F238E27FC236}">
                <a16:creationId xmlns:a16="http://schemas.microsoft.com/office/drawing/2014/main" id="{CC97C4DF-E3F4-6B7A-99D0-579553F3C9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49013" y="1472818"/>
            <a:ext cx="3575997" cy="4731984"/>
          </a:xfrm>
          <a:prstGeom prst="rect">
            <a:avLst/>
          </a:prstGeom>
        </p:spPr>
      </p:pic>
      <p:pic>
        <p:nvPicPr>
          <p:cNvPr id="23" name="Image 22" descr="Une image contenant texte, capture d’écran, diagramme, Police&#10;&#10;Description générée automatiquement">
            <a:extLst>
              <a:ext uri="{FF2B5EF4-FFF2-40B4-BE49-F238E27FC236}">
                <a16:creationId xmlns:a16="http://schemas.microsoft.com/office/drawing/2014/main" id="{ACB0E769-43CD-216E-32A1-6620316AA5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234" y="985448"/>
            <a:ext cx="2123591" cy="2128599"/>
          </a:xfrm>
          <a:prstGeom prst="rect">
            <a:avLst/>
          </a:prstGeom>
        </p:spPr>
      </p:pic>
      <p:pic>
        <p:nvPicPr>
          <p:cNvPr id="25" name="Image 24" descr="Une image contenant texte, diagramme, capture d’écran, Police&#10;&#10;Description générée automatiquement">
            <a:extLst>
              <a:ext uri="{FF2B5EF4-FFF2-40B4-BE49-F238E27FC236}">
                <a16:creationId xmlns:a16="http://schemas.microsoft.com/office/drawing/2014/main" id="{65A8219E-4555-A402-3A43-D8DFED3269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46923" y="985448"/>
            <a:ext cx="2083523" cy="2128599"/>
          </a:xfrm>
          <a:prstGeom prst="rect">
            <a:avLst/>
          </a:prstGeom>
        </p:spPr>
      </p:pic>
    </p:spTree>
    <p:extLst>
      <p:ext uri="{BB962C8B-B14F-4D97-AF65-F5344CB8AC3E}">
        <p14:creationId xmlns:p14="http://schemas.microsoft.com/office/powerpoint/2010/main" val="608985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C5620-D2E7-41C4-AA70-7C0F9EE89169}"/>
            </a:ext>
          </a:extLst>
        </p:cNvPr>
        <p:cNvGrpSpPr/>
        <p:nvPr/>
      </p:nvGrpSpPr>
      <p:grpSpPr>
        <a:xfrm>
          <a:off x="0" y="0"/>
          <a:ext cx="0" cy="0"/>
          <a:chOff x="0" y="0"/>
          <a:chExt cx="0" cy="0"/>
        </a:xfrm>
      </p:grpSpPr>
      <p:sp>
        <p:nvSpPr>
          <p:cNvPr id="2" name="Object 1">
            <a:extLst>
              <a:ext uri="{FF2B5EF4-FFF2-40B4-BE49-F238E27FC236}">
                <a16:creationId xmlns:a16="http://schemas.microsoft.com/office/drawing/2014/main" id="{1E1E8559-7A0C-A389-9AD2-FCA2942A96D5}"/>
              </a:ext>
            </a:extLst>
          </p:cNvPr>
          <p:cNvSpPr/>
          <p:nvPr/>
        </p:nvSpPr>
        <p:spPr>
          <a:xfrm>
            <a:off x="0" y="274714"/>
            <a:ext cx="2823881" cy="1168839"/>
          </a:xfrm>
          <a:prstGeom prst="rect">
            <a:avLst/>
          </a:prstGeom>
          <a:noFill/>
        </p:spPr>
        <p:txBody>
          <a:bodyPr wrap="square" lIns="0" tIns="0" rIns="0" bIns="0" rtlCol="0" anchor="t"/>
          <a:lstStyle/>
          <a:p>
            <a:pPr algn="ctr">
              <a:lnSpc>
                <a:spcPts val="4440"/>
              </a:lnSpc>
            </a:pPr>
            <a:r>
              <a:rPr lang="en-US" sz="3200" dirty="0">
                <a:solidFill>
                  <a:schemeClr val="accent1"/>
                </a:solidFill>
                <a:latin typeface="+mj-lt"/>
                <a:ea typeface="Calibri" panose="020F0502020204030204" pitchFamily="34" charset="0"/>
                <a:cs typeface="Calibri" panose="020F0502020204030204" pitchFamily="34" charset="0"/>
              </a:rPr>
              <a:t>4. </a:t>
            </a:r>
            <a:r>
              <a:rPr lang="fr-FR" sz="3200" dirty="0">
                <a:solidFill>
                  <a:schemeClr val="accent1"/>
                </a:solidFill>
                <a:latin typeface="+mj-lt"/>
                <a:ea typeface="Calibri" panose="020F0502020204030204" pitchFamily="34" charset="0"/>
                <a:cs typeface="Calibri" panose="020F0502020204030204" pitchFamily="34" charset="0"/>
              </a:rPr>
              <a:t>Analyse bivariée</a:t>
            </a:r>
          </a:p>
          <a:p>
            <a:pPr algn="ctr">
              <a:lnSpc>
                <a:spcPts val="4440"/>
              </a:lnSpc>
            </a:pPr>
            <a:endParaRPr lang="fr-FR" sz="3200" dirty="0">
              <a:solidFill>
                <a:schemeClr val="accent1"/>
              </a:solidFill>
              <a:latin typeface="+mj-lt"/>
              <a:ea typeface="Calibri" panose="020F0502020204030204" pitchFamily="34" charset="0"/>
              <a:cs typeface="Calibri" panose="020F0502020204030204" pitchFamily="34" charset="0"/>
            </a:endParaRPr>
          </a:p>
        </p:txBody>
      </p:sp>
      <p:sp>
        <p:nvSpPr>
          <p:cNvPr id="4" name="Espace réservé du numéro de diapositive 1">
            <a:extLst>
              <a:ext uri="{FF2B5EF4-FFF2-40B4-BE49-F238E27FC236}">
                <a16:creationId xmlns:a16="http://schemas.microsoft.com/office/drawing/2014/main" id="{B328908F-61D2-B422-96ED-46D1AF5842A8}"/>
              </a:ext>
            </a:extLst>
          </p:cNvPr>
          <p:cNvSpPr txBox="1">
            <a:spLocks/>
          </p:cNvSpPr>
          <p:nvPr/>
        </p:nvSpPr>
        <p:spPr>
          <a:xfrm>
            <a:off x="0" y="6492875"/>
            <a:ext cx="683339"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8</a:t>
            </a:fld>
            <a:endParaRPr lang="en-US" dirty="0"/>
          </a:p>
        </p:txBody>
      </p:sp>
      <p:sp>
        <p:nvSpPr>
          <p:cNvPr id="18" name="Object 11">
            <a:extLst>
              <a:ext uri="{FF2B5EF4-FFF2-40B4-BE49-F238E27FC236}">
                <a16:creationId xmlns:a16="http://schemas.microsoft.com/office/drawing/2014/main" id="{FBDAAA40-DB46-F021-3FA5-5DC38E089C24}"/>
              </a:ext>
            </a:extLst>
          </p:cNvPr>
          <p:cNvSpPr/>
          <p:nvPr/>
        </p:nvSpPr>
        <p:spPr>
          <a:xfrm>
            <a:off x="237343" y="3838810"/>
            <a:ext cx="7493388" cy="1168840"/>
          </a:xfrm>
          <a:prstGeom prst="rect">
            <a:avLst/>
          </a:prstGeom>
          <a:noFill/>
        </p:spPr>
        <p:txBody>
          <a:bodyPr wrap="square" lIns="0" tIns="0" rIns="0" bIns="0" rtlCol="0" anchor="t"/>
          <a:lstStyle/>
          <a:p>
            <a:pPr marL="242900" indent="-242900" algn="l">
              <a:buClr>
                <a:schemeClr val="accent1"/>
              </a:buClr>
              <a:buSzPct val="100000"/>
              <a:buChar char="•"/>
            </a:pPr>
            <a:endPar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endParaRPr>
          </a:p>
        </p:txBody>
      </p:sp>
      <p:sp>
        <p:nvSpPr>
          <p:cNvPr id="20" name="Object 11">
            <a:extLst>
              <a:ext uri="{FF2B5EF4-FFF2-40B4-BE49-F238E27FC236}">
                <a16:creationId xmlns:a16="http://schemas.microsoft.com/office/drawing/2014/main" id="{8DC379A3-6EA0-EB65-770D-BB212F4419C3}"/>
              </a:ext>
            </a:extLst>
          </p:cNvPr>
          <p:cNvSpPr/>
          <p:nvPr/>
        </p:nvSpPr>
        <p:spPr>
          <a:xfrm>
            <a:off x="237344" y="2618303"/>
            <a:ext cx="7493389" cy="928890"/>
          </a:xfrm>
          <a:prstGeom prst="rect">
            <a:avLst/>
          </a:prstGeom>
          <a:noFill/>
        </p:spPr>
        <p:txBody>
          <a:bodyPr wrap="square" lIns="0" tIns="0" rIns="0" bIns="0" rtlCol="0" anchor="t"/>
          <a:lstStyle/>
          <a:p>
            <a:pPr marL="242900" indent="-242900" algn="l">
              <a:lnSpc>
                <a:spcPts val="3196"/>
              </a:lnSpc>
              <a:buClr>
                <a:schemeClr val="accent1"/>
              </a:buClr>
              <a:buSzPct val="100000"/>
              <a:buChar char="•"/>
            </a:pPr>
            <a:endParaRPr lang="fr-FR" sz="27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endParaRPr>
          </a:p>
        </p:txBody>
      </p:sp>
      <p:pic>
        <p:nvPicPr>
          <p:cNvPr id="27" name="Image 26" descr="Une image contenant texte, capture d’écran, diagramme, Tracé&#10;&#10;Description générée automatiquement">
            <a:extLst>
              <a:ext uri="{FF2B5EF4-FFF2-40B4-BE49-F238E27FC236}">
                <a16:creationId xmlns:a16="http://schemas.microsoft.com/office/drawing/2014/main" id="{369B0245-713C-6CA3-30CF-3C7AFBE9E0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8229" y="251373"/>
            <a:ext cx="3691088" cy="2482598"/>
          </a:xfrm>
          <a:prstGeom prst="rect">
            <a:avLst/>
          </a:prstGeom>
        </p:spPr>
      </p:pic>
      <p:pic>
        <p:nvPicPr>
          <p:cNvPr id="29" name="Image 28" descr="Une image contenant texte, capture d’écran, diagramme, Tracé&#10;&#10;Description générée automatiquement">
            <a:extLst>
              <a:ext uri="{FF2B5EF4-FFF2-40B4-BE49-F238E27FC236}">
                <a16:creationId xmlns:a16="http://schemas.microsoft.com/office/drawing/2014/main" id="{FFA89FD7-B76E-2247-515D-4054E204A6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6381" y="234598"/>
            <a:ext cx="3691088" cy="2516147"/>
          </a:xfrm>
          <a:prstGeom prst="rect">
            <a:avLst/>
          </a:prstGeom>
        </p:spPr>
      </p:pic>
      <p:pic>
        <p:nvPicPr>
          <p:cNvPr id="33" name="Image 32" descr="Une image contenant texte, diagramme, Plan, Parallèle&#10;&#10;Description générée automatiquement">
            <a:extLst>
              <a:ext uri="{FF2B5EF4-FFF2-40B4-BE49-F238E27FC236}">
                <a16:creationId xmlns:a16="http://schemas.microsoft.com/office/drawing/2014/main" id="{F3D2A98D-5F62-F1F8-23E8-FA3BD3FED8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403" y="2699134"/>
            <a:ext cx="5218914" cy="4062587"/>
          </a:xfrm>
          <a:prstGeom prst="rect">
            <a:avLst/>
          </a:prstGeom>
        </p:spPr>
      </p:pic>
      <p:pic>
        <p:nvPicPr>
          <p:cNvPr id="35" name="Image 34" descr="Une image contenant texte, diagramme, nombre, Parallèle&#10;&#10;Description générée automatiquement">
            <a:extLst>
              <a:ext uri="{FF2B5EF4-FFF2-40B4-BE49-F238E27FC236}">
                <a16:creationId xmlns:a16="http://schemas.microsoft.com/office/drawing/2014/main" id="{98A14450-615D-0080-5624-314E1AD0ED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65828" y="2699134"/>
            <a:ext cx="5246365" cy="4062587"/>
          </a:xfrm>
          <a:prstGeom prst="rect">
            <a:avLst/>
          </a:prstGeom>
        </p:spPr>
      </p:pic>
    </p:spTree>
    <p:extLst>
      <p:ext uri="{BB962C8B-B14F-4D97-AF65-F5344CB8AC3E}">
        <p14:creationId xmlns:p14="http://schemas.microsoft.com/office/powerpoint/2010/main" val="2440815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70CE455-FA03-2103-36A8-21ABA9611F8D}"/>
            </a:ext>
          </a:extLst>
        </p:cNvPr>
        <p:cNvGrpSpPr/>
        <p:nvPr/>
      </p:nvGrpSpPr>
      <p:grpSpPr>
        <a:xfrm>
          <a:off x="0" y="0"/>
          <a:ext cx="0" cy="0"/>
          <a:chOff x="0" y="0"/>
          <a:chExt cx="0" cy="0"/>
        </a:xfrm>
      </p:grpSpPr>
      <p:grpSp>
        <p:nvGrpSpPr>
          <p:cNvPr id="25" name="Group 24">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6" name="Straight Connector 25">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6">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8"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23"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30" name="Isosceles Triangle 29">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24"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32"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36"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34" name="Isosceles Triangle 33">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38" name="Isosceles Triangle 34">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grpSp>
      <p:pic>
        <p:nvPicPr>
          <p:cNvPr id="5" name="Image 4" descr="Une image contenant texte, motif, écriture manuscrite, ligne&#10;&#10;Description générée automatiquement">
            <a:extLst>
              <a:ext uri="{FF2B5EF4-FFF2-40B4-BE49-F238E27FC236}">
                <a16:creationId xmlns:a16="http://schemas.microsoft.com/office/drawing/2014/main" id="{1E7096C4-A412-C6CC-0090-5976A830C3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3716" y="104287"/>
            <a:ext cx="6649426" cy="6649426"/>
          </a:xfrm>
          <a:prstGeom prst="rect">
            <a:avLst/>
          </a:prstGeom>
        </p:spPr>
      </p:pic>
      <p:sp>
        <p:nvSpPr>
          <p:cNvPr id="4" name="Espace réservé du numéro de diapositive 1">
            <a:extLst>
              <a:ext uri="{FF2B5EF4-FFF2-40B4-BE49-F238E27FC236}">
                <a16:creationId xmlns:a16="http://schemas.microsoft.com/office/drawing/2014/main" id="{CB75370A-6996-93BA-01B6-C7C39EBC243F}"/>
              </a:ext>
            </a:extLst>
          </p:cNvPr>
          <p:cNvSpPr txBox="1">
            <a:spLocks/>
          </p:cNvSpPr>
          <p:nvPr/>
        </p:nvSpPr>
        <p:spPr>
          <a:xfrm>
            <a:off x="0" y="6492875"/>
            <a:ext cx="683339"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600"/>
              </a:spcAft>
            </a:pPr>
            <a:fld id="{D57F1E4F-1CFF-5643-939E-217C01CDF565}" type="slidenum">
              <a:rPr lang="en-US" smtClean="0"/>
              <a:pPr>
                <a:spcAft>
                  <a:spcPts val="600"/>
                </a:spcAft>
              </a:pPr>
              <a:t>9</a:t>
            </a:fld>
            <a:endParaRPr lang="en-US"/>
          </a:p>
        </p:txBody>
      </p:sp>
      <p:sp>
        <p:nvSpPr>
          <p:cNvPr id="18" name="Object 11">
            <a:extLst>
              <a:ext uri="{FF2B5EF4-FFF2-40B4-BE49-F238E27FC236}">
                <a16:creationId xmlns:a16="http://schemas.microsoft.com/office/drawing/2014/main" id="{21239263-2777-6EBA-39C8-3DF575607DB9}"/>
              </a:ext>
            </a:extLst>
          </p:cNvPr>
          <p:cNvSpPr/>
          <p:nvPr/>
        </p:nvSpPr>
        <p:spPr>
          <a:xfrm>
            <a:off x="237343" y="3838810"/>
            <a:ext cx="7493388" cy="1168840"/>
          </a:xfrm>
          <a:prstGeom prst="rect">
            <a:avLst/>
          </a:prstGeom>
          <a:noFill/>
        </p:spPr>
        <p:txBody>
          <a:bodyPr wrap="square" lIns="0" tIns="0" rIns="0" bIns="0" rtlCol="0" anchor="t"/>
          <a:lstStyle/>
          <a:p>
            <a:pPr marL="242900" indent="-242900" algn="l">
              <a:buClr>
                <a:schemeClr val="accent1"/>
              </a:buClr>
              <a:buSzPct val="100000"/>
              <a:buChar char="•"/>
            </a:pPr>
            <a:endParaRPr lang="fr-FR" sz="14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endParaRPr>
          </a:p>
        </p:txBody>
      </p:sp>
      <p:sp>
        <p:nvSpPr>
          <p:cNvPr id="20" name="Object 11">
            <a:extLst>
              <a:ext uri="{FF2B5EF4-FFF2-40B4-BE49-F238E27FC236}">
                <a16:creationId xmlns:a16="http://schemas.microsoft.com/office/drawing/2014/main" id="{A1B3547F-B6A4-C178-50A1-2C8C15CB97AA}"/>
              </a:ext>
            </a:extLst>
          </p:cNvPr>
          <p:cNvSpPr/>
          <p:nvPr/>
        </p:nvSpPr>
        <p:spPr>
          <a:xfrm>
            <a:off x="237344" y="2618303"/>
            <a:ext cx="7493389" cy="928890"/>
          </a:xfrm>
          <a:prstGeom prst="rect">
            <a:avLst/>
          </a:prstGeom>
          <a:noFill/>
        </p:spPr>
        <p:txBody>
          <a:bodyPr wrap="square" lIns="0" tIns="0" rIns="0" bIns="0" rtlCol="0" anchor="t"/>
          <a:lstStyle/>
          <a:p>
            <a:pPr marL="242900" indent="-242900" algn="l">
              <a:lnSpc>
                <a:spcPts val="3196"/>
              </a:lnSpc>
              <a:buClr>
                <a:schemeClr val="accent1"/>
              </a:buClr>
              <a:buSzPct val="100000"/>
              <a:buChar char="•"/>
            </a:pPr>
            <a:endParaRPr lang="fr-FR" sz="2700" dirty="0">
              <a:solidFill>
                <a:srgbClr val="444444">
                  <a:alpha val="80000"/>
                </a:srgbClr>
              </a:solidFill>
              <a:latin typeface="Calibri" panose="020F0502020204030204" pitchFamily="34" charset="0"/>
              <a:ea typeface="Calibri" panose="020F0502020204030204" pitchFamily="34" charset="0"/>
              <a:cs typeface="Calibri" panose="020F0502020204030204" pitchFamily="34" charset="0"/>
            </a:endParaRPr>
          </a:p>
        </p:txBody>
      </p:sp>
      <p:sp>
        <p:nvSpPr>
          <p:cNvPr id="7" name="Object 1">
            <a:extLst>
              <a:ext uri="{FF2B5EF4-FFF2-40B4-BE49-F238E27FC236}">
                <a16:creationId xmlns:a16="http://schemas.microsoft.com/office/drawing/2014/main" id="{3D537127-ED9B-F6D3-D849-929F5F45F9D6}"/>
              </a:ext>
            </a:extLst>
          </p:cNvPr>
          <p:cNvSpPr/>
          <p:nvPr/>
        </p:nvSpPr>
        <p:spPr>
          <a:xfrm>
            <a:off x="1" y="274715"/>
            <a:ext cx="4973716" cy="563620"/>
          </a:xfrm>
          <a:prstGeom prst="rect">
            <a:avLst/>
          </a:prstGeom>
          <a:noFill/>
        </p:spPr>
        <p:txBody>
          <a:bodyPr wrap="square" lIns="0" tIns="0" rIns="0" bIns="0" rtlCol="0" anchor="t"/>
          <a:lstStyle/>
          <a:p>
            <a:pPr algn="ctr">
              <a:lnSpc>
                <a:spcPts val="4440"/>
              </a:lnSpc>
            </a:pPr>
            <a:r>
              <a:rPr lang="en-US" sz="3200" dirty="0">
                <a:solidFill>
                  <a:schemeClr val="accent1"/>
                </a:solidFill>
                <a:latin typeface="+mj-lt"/>
                <a:ea typeface="Calibri" panose="020F0502020204030204" pitchFamily="34" charset="0"/>
                <a:cs typeface="Calibri" panose="020F0502020204030204" pitchFamily="34" charset="0"/>
              </a:rPr>
              <a:t>4. </a:t>
            </a:r>
            <a:r>
              <a:rPr lang="fr-FR" sz="3200" dirty="0">
                <a:solidFill>
                  <a:schemeClr val="accent1"/>
                </a:solidFill>
                <a:latin typeface="+mj-lt"/>
                <a:ea typeface="Calibri" panose="020F0502020204030204" pitchFamily="34" charset="0"/>
                <a:cs typeface="Calibri" panose="020F0502020204030204" pitchFamily="34" charset="0"/>
              </a:rPr>
              <a:t>Analyse bivariée</a:t>
            </a:r>
          </a:p>
          <a:p>
            <a:pPr algn="ctr">
              <a:lnSpc>
                <a:spcPts val="4440"/>
              </a:lnSpc>
            </a:pPr>
            <a:endParaRPr lang="fr-FR" sz="3200" dirty="0">
              <a:solidFill>
                <a:schemeClr val="accent1"/>
              </a:solidFill>
              <a:latin typeface="+mj-lt"/>
              <a:ea typeface="Calibri" panose="020F0502020204030204" pitchFamily="34" charset="0"/>
              <a:cs typeface="Calibri" panose="020F0502020204030204" pitchFamily="34" charset="0"/>
            </a:endParaRPr>
          </a:p>
        </p:txBody>
      </p:sp>
      <p:pic>
        <p:nvPicPr>
          <p:cNvPr id="8" name="Image 7" descr="Une image contenant texte, capture d’écran, carré, motif&#10;&#10;Description générée automatiquement">
            <a:extLst>
              <a:ext uri="{FF2B5EF4-FFF2-40B4-BE49-F238E27FC236}">
                <a16:creationId xmlns:a16="http://schemas.microsoft.com/office/drawing/2014/main" id="{1BCE250A-8298-335C-A952-BD4DF6C9A3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517" y="3944594"/>
            <a:ext cx="3233776" cy="2905456"/>
          </a:xfrm>
          <a:prstGeom prst="rect">
            <a:avLst/>
          </a:prstGeom>
        </p:spPr>
      </p:pic>
      <p:pic>
        <p:nvPicPr>
          <p:cNvPr id="9" name="Image 8" descr="Une image contenant texte, capture d’écran, diagramme, Tracé&#10;&#10;Description générée automatiquement">
            <a:extLst>
              <a:ext uri="{FF2B5EF4-FFF2-40B4-BE49-F238E27FC236}">
                <a16:creationId xmlns:a16="http://schemas.microsoft.com/office/drawing/2014/main" id="{9B019495-7E86-C590-0DCD-10AD049B73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5940" y="762575"/>
            <a:ext cx="3537245" cy="3182019"/>
          </a:xfrm>
          <a:prstGeom prst="rect">
            <a:avLst/>
          </a:prstGeom>
        </p:spPr>
      </p:pic>
    </p:spTree>
    <p:extLst>
      <p:ext uri="{BB962C8B-B14F-4D97-AF65-F5344CB8AC3E}">
        <p14:creationId xmlns:p14="http://schemas.microsoft.com/office/powerpoint/2010/main" val="193661856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BAI_THEME_MODEL" val="{&quot;showLogo&quot;:true,&quot;logoScale&quot;:1,&quot;logoPosition&quot;:&quot;left&quot;,&quot;logoOffset&quot;:0,&quot;showMessage&quot;:true,&quot;showPageNum&quot;:true,&quot;logo&quot;:&quot;OC-1684747456423.png&quot;,&quot;logo_dark&quot;:&quot;OC-1684747456423.png&quot;,&quot;showFooterByDefault&quot;:null,&quot;footerMessage&quot;:&quot;©2022 Proprietary and Confidential. All Rights Reserved.&quot;,&quot;palette_name&quot;:&quot;bright&quot;,&quot;defaultSlideColor&quot;:&quot;theme&quot;,&quot;defaultBackgroundColor&quot;:&quot;background_light&quot;,&quot;styleFonts&quot;:1,&quot;styleFontWeight&quot;:&quot;heavy&quot;,&quot;styleElementStyle&quot;:&quot;filled&quot;,&quot;styleEffect&quot;:&quot;none&quot;,&quot;styleDesign&quot;:1,&quot;styleDecoration&quot;:&quot;none_center&quot;,&quot;styleHeaderAlignment&quot;:&quot;left&quot;,&quot;styleShape&quot;:&quot;circle&quot;,&quot;styleColor&quot;:&quot;slide&quot;,&quot;styleBackground&quot;:&quot;none&quot;,&quot;styleTitleFont&quot;:&quot;sourcesanspro&quot;,&quot;styleBodyFont&quot;:&quot;sourcesanspro&quot;,&quot;styleWeight&quot;:&quot;light&quot;,&quot;styleTitleSlide&quot;:&quot;bar_left&quot;,&quot;fontScale&quot;:1,&quot;iconStyle&quot;:&quot;chunky&quot;,&quot;cjkFont&quot;:&quot;jp&quot;,&quot;isRTL&quot;:false,&quot;colors&quot;:{&quot;theme&quot;:&quot;#3E8CE5&quot;,&quot;accent1&quot;:&quot;#38DBB9&quot;,&quot;accent2&quot;:&quot;#3CD1EA&quot;,&quot;accent3&quot;:&quot;#FFC045&quot;,&quot;background_light&quot;:&quot;#fff&quot;,&quot;background_dark&quot;:&quot;#30353d&quot;,&quot;primary_light&quot;:&quot;#fff&quot;,&quot;primary_dark&quot;:&quot;#444&quot;,&quot;secondary_light&quot;:&quot;rgba(255,255,255,0.5)&quot;,&quot;secondary_dark&quot;:&quot;rgba(68,68,68,0.8)&quot;,&quot;chart1&quot;:&quot;#3E8CE5&quot;,&quot;chart2&quot;:&quot;#38DBB9&quot;,&quot;chart3&quot;:&quot;#3CD1EA&quot;,&quot;chart4&quot;:&quot;#FFC045&quot;,&quot;chart5&quot;:&quot;#FF9456&quot;,&quot;chart6&quot;:&quot;#E46183&quot;,&quot;background_accent&quot;:&quot;rgb(236, 244, 252)&quot;,&quot;positive&quot;:&quot;#54C351&quot;,&quot;negative&quot;:&quot;#E04C2B&quot;,&quot;accent4&quot;:&quot;#FF9456&quot;,&quot;accent5&quot;:&quot;#E46183&quot;},&quot;fontHeaderFontId&quot;:&quot;trocchi&quot;,&quot;fontHeaderWeight&quot;:400,&quot;fontHeaderLetterSpacing&quot;:0,&quot;fontHeaderLineHeight&quot;:1.6,&quot;fontHeaderScaling&quot;:100,&quot;fontHeaderTextTransform&quot;:&quot;auto&quot;,&quot;fontTitleFontId&quot;:&quot;trocchi&quot;,&quot;fontTitleWeight&quot;:400,&quot;fontTitleLetterSpacing&quot;:0,&quot;fontTitleLineHeight&quot;:1.6,&quot;fontTitleScaling&quot;:100,&quot;fontTitleTextTransform&quot;:&quot;auto&quot;,&quot;fontBodyFontId&quot;:&quot;carlito&quot;,&quot;fontBodyWeight&quot;:400,&quot;fontBodyLetterSpacing&quot;:0,&quot;fontBodyLineHeight&quot;:1.6,&quot;fontBodyScaling&quot;:100,&quot;fontBodyTextTransform&quot;:&quot;auto&quot;,&quot;lastThemeEditor&quot;:&quot;simple&quot;}"/>
</p:tagLst>
</file>

<file path=ppt/theme/theme1.xml><?xml version="1.0" encoding="utf-8"?>
<a:theme xmlns:a="http://schemas.openxmlformats.org/drawingml/2006/main" name="Facette">
  <a:themeElements>
    <a:clrScheme name="Personnalisé 1">
      <a:dk1>
        <a:sysClr val="windowText" lastClr="000000"/>
      </a:dk1>
      <a:lt1>
        <a:srgbClr val="FFFFFF"/>
      </a:lt1>
      <a:dk2>
        <a:srgbClr val="44546A"/>
      </a:dk2>
      <a:lt2>
        <a:srgbClr val="E7E6E6"/>
      </a:lt2>
      <a:accent1>
        <a:srgbClr val="7451EB"/>
      </a:accent1>
      <a:accent2>
        <a:srgbClr val="3498DB"/>
      </a:accent2>
      <a:accent3>
        <a:srgbClr val="A5A5A5"/>
      </a:accent3>
      <a:accent4>
        <a:srgbClr val="C7B9F7"/>
      </a:accent4>
      <a:accent5>
        <a:srgbClr val="5B9BD5"/>
      </a:accent5>
      <a:accent6>
        <a:srgbClr val="70AD47"/>
      </a:accent6>
      <a:hlink>
        <a:srgbClr val="0563C1"/>
      </a:hlink>
      <a:folHlink>
        <a:srgbClr val="954F72"/>
      </a:folHlink>
    </a:clrScheme>
    <a:fontScheme name="Facette">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te">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1248BEB-C7B7-48E0-96B9-21E4700337FE}">
  <we:reference id="wa200003964" version="1.0.0.0" store="fr-FR" storeType="OMEX"/>
  <we:alternateReferences>
    <we:reference id="wa200003964" version="1.0.0.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4F21D10-BD83-491A-AAA6-945C2DB1EB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D20B6E4-879E-4E6C-BDE7-261540CD3765}">
  <ds:schemaRefs>
    <ds:schemaRef ds:uri="http://schemas.microsoft.com/sharepoint/v3/contenttype/forms"/>
  </ds:schemaRefs>
</ds:datastoreItem>
</file>

<file path=customXml/itemProps3.xml><?xml version="1.0" encoding="utf-8"?>
<ds:datastoreItem xmlns:ds="http://schemas.openxmlformats.org/officeDocument/2006/customXml" ds:itemID="{09EC1AB0-9704-404D-B6D3-819D938AC55B}">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Facet</Template>
  <TotalTime>2764</TotalTime>
  <Words>1614</Words>
  <Application>Microsoft Office PowerPoint</Application>
  <PresentationFormat>Grand écran</PresentationFormat>
  <Paragraphs>174</Paragraphs>
  <Slides>15</Slides>
  <Notes>14</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15</vt:i4>
      </vt:variant>
    </vt:vector>
  </HeadingPairs>
  <TitlesOfParts>
    <vt:vector size="21" baseType="lpstr">
      <vt:lpstr>Arial</vt:lpstr>
      <vt:lpstr>Calibri</vt:lpstr>
      <vt:lpstr>Trebuchet MS</vt:lpstr>
      <vt:lpstr>Trocchi</vt:lpstr>
      <vt:lpstr>Wingdings 3</vt:lpstr>
      <vt:lpstr>Facette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Rapport annuel</dc:title>
  <dc:creator>Estelle Grand</dc:creator>
  <cp:lastModifiedBy>Estelle Grand</cp:lastModifiedBy>
  <cp:revision>286</cp:revision>
  <dcterms:created xsi:type="dcterms:W3CDTF">2023-05-22T09:23:36Z</dcterms:created>
  <dcterms:modified xsi:type="dcterms:W3CDTF">2024-02-05T17:36:33Z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